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drawings/drawing3.xml" ContentType="application/vnd.openxmlformats-officedocument.drawingml.chartshape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charts/chart10.xml" ContentType="application/vnd.openxmlformats-officedocument.drawingml.char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theme/theme23.xml" ContentType="application/vnd.openxmlformats-officedocument.theme+xml"/>
  <Override PartName="/ppt/notesSlides/notesSlide9.xml" ContentType="application/vnd.openxmlformats-officedocument.presentationml.notesSlid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41.xml" ContentType="application/vnd.openxmlformats-officedocument.presentationml.slideLayou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34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24.xml" ContentType="application/vnd.openxmlformats-officedocument.them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charts/chart2.xml" ContentType="application/vnd.openxmlformats-officedocument.drawingml.char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drawings/drawing2.xml" ContentType="application/vnd.openxmlformats-officedocument.drawingml.chartshapes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theme/theme14.xml" ContentType="application/vnd.openxmlformats-officedocument.theme+xml"/>
  <Override PartName="/ppt/charts/chart7.xml" ContentType="application/vnd.openxmlformats-officedocument.drawingml.chart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theme/themeOverride2.xml" ContentType="application/vnd.openxmlformats-officedocument.themeOverride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charts/chart4.xml" ContentType="application/vnd.openxmlformats-officedocument.drawingml.chart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0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223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drawings/drawing1.xml" ContentType="application/vnd.openxmlformats-officedocument.drawingml.chartshapes+xml"/>
  <Override PartName="/ppt/slideLayouts/slideLayout16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52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2" r:id="rId1"/>
    <p:sldMasterId id="2147483664" r:id="rId2"/>
    <p:sldMasterId id="2147483676" r:id="rId3"/>
    <p:sldMasterId id="2147483688" r:id="rId4"/>
    <p:sldMasterId id="2147483700" r:id="rId5"/>
    <p:sldMasterId id="2147483712" r:id="rId6"/>
    <p:sldMasterId id="2147483724" r:id="rId7"/>
    <p:sldMasterId id="2147483736" r:id="rId8"/>
    <p:sldMasterId id="2147483748" r:id="rId9"/>
    <p:sldMasterId id="2147483760" r:id="rId10"/>
    <p:sldMasterId id="2147483772" r:id="rId11"/>
    <p:sldMasterId id="2147483784" r:id="rId12"/>
    <p:sldMasterId id="2147483796" r:id="rId13"/>
    <p:sldMasterId id="2147483808" r:id="rId14"/>
    <p:sldMasterId id="2147483820" r:id="rId15"/>
    <p:sldMasterId id="2147483832" r:id="rId16"/>
    <p:sldMasterId id="2147483844" r:id="rId17"/>
    <p:sldMasterId id="2147483856" r:id="rId18"/>
    <p:sldMasterId id="2147483868" r:id="rId19"/>
    <p:sldMasterId id="2147483880" r:id="rId20"/>
    <p:sldMasterId id="2147483892" r:id="rId21"/>
    <p:sldMasterId id="2147483904" r:id="rId22"/>
  </p:sldMasterIdLst>
  <p:notesMasterIdLst>
    <p:notesMasterId r:id="rId43"/>
  </p:notesMasterIdLst>
  <p:handoutMasterIdLst>
    <p:handoutMasterId r:id="rId44"/>
  </p:handoutMasterIdLst>
  <p:sldIdLst>
    <p:sldId id="270" r:id="rId23"/>
    <p:sldId id="316" r:id="rId24"/>
    <p:sldId id="303" r:id="rId25"/>
    <p:sldId id="337" r:id="rId26"/>
    <p:sldId id="308" r:id="rId27"/>
    <p:sldId id="311" r:id="rId28"/>
    <p:sldId id="336" r:id="rId29"/>
    <p:sldId id="304" r:id="rId30"/>
    <p:sldId id="284" r:id="rId31"/>
    <p:sldId id="285" r:id="rId32"/>
    <p:sldId id="338" r:id="rId33"/>
    <p:sldId id="339" r:id="rId34"/>
    <p:sldId id="317" r:id="rId35"/>
    <p:sldId id="318" r:id="rId36"/>
    <p:sldId id="321" r:id="rId37"/>
    <p:sldId id="323" r:id="rId38"/>
    <p:sldId id="328" r:id="rId39"/>
    <p:sldId id="329" r:id="rId40"/>
    <p:sldId id="315" r:id="rId41"/>
    <p:sldId id="290" r:id="rId42"/>
  </p:sldIdLst>
  <p:sldSz cx="9144000" cy="6858000" type="screen4x3"/>
  <p:notesSz cx="7010400" cy="92964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32777"/>
    <a:srgbClr val="E3E8F1"/>
    <a:srgbClr val="EAEA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2377" autoAdjust="0"/>
  </p:normalViewPr>
  <p:slideViewPr>
    <p:cSldViewPr>
      <p:cViewPr>
        <p:scale>
          <a:sx n="70" d="100"/>
          <a:sy n="70" d="100"/>
        </p:scale>
        <p:origin x="-52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slide" Target="slides/slide20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slide" Target="slides/slide18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td-valuj\Desktop\Maastricht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3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d-kodol\My%20Documents\IIN\Baltija_nodoklu%20ie&#326;&#275;mumi%20no%20IK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d-kodol\My%20Documents\IIN\Baltija_nodoklu%20ie&#326;&#275;mumi%20no%20IK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arba_nodok&#316;i_\earn_nt_taxwedge2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filex\NAD\_Darba_nodok&#316;i\Nodok&#316;u%20plaisa_Baltija.xls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x\NAD\_Darba_nodok&#316;i\Nodok&#316;u%20plaisa_Baltija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x\NAD\_Darba_nodok&#316;i\Nodok&#316;u%20plaisa_Baltija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hart>
    <c:plotArea>
      <c:layout/>
      <c:barChart>
        <c:barDir val="col"/>
        <c:grouping val="clustered"/>
        <c:ser>
          <c:idx val="1"/>
          <c:order val="1"/>
          <c:tx>
            <c:strRef>
              <c:f>Sheet1!$D$1</c:f>
              <c:strCache>
                <c:ptCount val="1"/>
                <c:pt idx="0">
                  <c:v>Starpība (bāzes)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multiLvlStrRef>
              <c:f>Sheet1!$A$2:$B$37</c:f>
              <c:multiLvlStrCache>
                <c:ptCount val="3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</c:lvl>
              </c:multiLvlStrCache>
            </c:multiLvlStrRef>
          </c:cat>
          <c:val>
            <c:numRef>
              <c:f>Sheet1!$D$2:$D$37</c:f>
              <c:numCache>
                <c:formatCode>0.0</c:formatCode>
                <c:ptCount val="36"/>
                <c:pt idx="0">
                  <c:v>3.109042546343014</c:v>
                </c:pt>
                <c:pt idx="1">
                  <c:v>2.5058505138810525</c:v>
                </c:pt>
                <c:pt idx="2">
                  <c:v>1.8883291600876584</c:v>
                </c:pt>
                <c:pt idx="3">
                  <c:v>1.3381143701693556</c:v>
                </c:pt>
                <c:pt idx="4">
                  <c:v>0.77612933519353733</c:v>
                </c:pt>
                <c:pt idx="5">
                  <c:v>0.29580605279865224</c:v>
                </c:pt>
                <c:pt idx="6">
                  <c:v>-8.5621059799712643E-2</c:v>
                </c:pt>
                <c:pt idx="7">
                  <c:v>-0.47856284640934987</c:v>
                </c:pt>
                <c:pt idx="8">
                  <c:v>-0.82102348809758885</c:v>
                </c:pt>
                <c:pt idx="9">
                  <c:v>-1.1126091608944155</c:v>
                </c:pt>
                <c:pt idx="10">
                  <c:v>-1.3162413064960763</c:v>
                </c:pt>
                <c:pt idx="11">
                  <c:v>-1.4695743406689348</c:v>
                </c:pt>
                <c:pt idx="12">
                  <c:v>-1.4874286306694275</c:v>
                </c:pt>
                <c:pt idx="13">
                  <c:v>-1.4857392508508271</c:v>
                </c:pt>
                <c:pt idx="14">
                  <c:v>-1.4334657271762872</c:v>
                </c:pt>
                <c:pt idx="15">
                  <c:v>-1.3178853074173174</c:v>
                </c:pt>
                <c:pt idx="16">
                  <c:v>-1.1662443028246172</c:v>
                </c:pt>
                <c:pt idx="17">
                  <c:v>-1.0228871503604364</c:v>
                </c:pt>
                <c:pt idx="18">
                  <c:v>-0.92900195246992401</c:v>
                </c:pt>
                <c:pt idx="19">
                  <c:v>-0.79199648251034871</c:v>
                </c:pt>
                <c:pt idx="20">
                  <c:v>-0.6533980075058482</c:v>
                </c:pt>
                <c:pt idx="21">
                  <c:v>-0.53388039781278929</c:v>
                </c:pt>
                <c:pt idx="22">
                  <c:v>-0.44020261484249024</c:v>
                </c:pt>
                <c:pt idx="23">
                  <c:v>-0.35007282992134614</c:v>
                </c:pt>
                <c:pt idx="24">
                  <c:v>-0.23370708107911234</c:v>
                </c:pt>
                <c:pt idx="25">
                  <c:v>-0.11138695848656215</c:v>
                </c:pt>
                <c:pt idx="26">
                  <c:v>-2.210792715992807E-2</c:v>
                </c:pt>
                <c:pt idx="27">
                  <c:v>3.2318556186717196E-2</c:v>
                </c:pt>
                <c:pt idx="28">
                  <c:v>0.10842261367058693</c:v>
                </c:pt>
                <c:pt idx="29">
                  <c:v>0.1721122165789862</c:v>
                </c:pt>
                <c:pt idx="30">
                  <c:v>0.24047515735505343</c:v>
                </c:pt>
                <c:pt idx="31">
                  <c:v>0.30172177213510581</c:v>
                </c:pt>
                <c:pt idx="32">
                  <c:v>0.34985369295535579</c:v>
                </c:pt>
                <c:pt idx="33">
                  <c:v>0.40511223944866531</c:v>
                </c:pt>
                <c:pt idx="34">
                  <c:v>0.49054078337094947</c:v>
                </c:pt>
                <c:pt idx="35">
                  <c:v>0.6032193760673521</c:v>
                </c:pt>
              </c:numCache>
            </c:numRef>
          </c:val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Starpība (jauna)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dLbl>
              <c:idx val="26"/>
              <c:layout>
                <c:manualLayout>
                  <c:x val="1.543209876543212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lv-LV" dirty="0" smtClean="0"/>
                      <a:t>-</a:t>
                    </a:r>
                    <a:r>
                      <a:rPr lang="en-US" dirty="0" smtClean="0"/>
                      <a:t>0.</a:t>
                    </a:r>
                    <a:r>
                      <a:rPr lang="lv-LV" dirty="0" smtClean="0"/>
                      <a:t>2</a:t>
                    </a:r>
                    <a:endParaRPr lang="en-US" dirty="0"/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</c:dLbls>
          <c:cat>
            <c:multiLvlStrRef>
              <c:f>Sheet1!$A$2:$B$37</c:f>
              <c:multiLvlStrCache>
                <c:ptCount val="3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</c:lvl>
              </c:multiLvlStrCache>
            </c:multiLvlStrRef>
          </c:cat>
          <c:val>
            <c:numRef>
              <c:f>Sheet1!$G$2:$G$37</c:f>
              <c:numCache>
                <c:formatCode>0.0</c:formatCode>
                <c:ptCount val="36"/>
                <c:pt idx="0">
                  <c:v>3.109042546343014</c:v>
                </c:pt>
                <c:pt idx="1">
                  <c:v>2.5058505138810525</c:v>
                </c:pt>
                <c:pt idx="2">
                  <c:v>1.8883291600876584</c:v>
                </c:pt>
                <c:pt idx="3">
                  <c:v>1.3381143701693556</c:v>
                </c:pt>
                <c:pt idx="4">
                  <c:v>0.77612933519353733</c:v>
                </c:pt>
                <c:pt idx="5">
                  <c:v>0.29580605279865224</c:v>
                </c:pt>
                <c:pt idx="6">
                  <c:v>-8.5621059799712643E-2</c:v>
                </c:pt>
                <c:pt idx="7">
                  <c:v>-0.47856284640934987</c:v>
                </c:pt>
                <c:pt idx="8">
                  <c:v>-0.82102348809758885</c:v>
                </c:pt>
                <c:pt idx="9">
                  <c:v>-1.1126091608944155</c:v>
                </c:pt>
                <c:pt idx="10">
                  <c:v>-1.3162413064960763</c:v>
                </c:pt>
                <c:pt idx="11">
                  <c:v>-1.4695743406689348</c:v>
                </c:pt>
                <c:pt idx="12">
                  <c:v>-1.4909168988993848</c:v>
                </c:pt>
                <c:pt idx="13">
                  <c:v>-1.4873324357680655</c:v>
                </c:pt>
                <c:pt idx="14">
                  <c:v>-1.4630524654438721</c:v>
                </c:pt>
                <c:pt idx="15">
                  <c:v>-1.3754250730339828</c:v>
                </c:pt>
                <c:pt idx="16">
                  <c:v>-1.2515823560531838</c:v>
                </c:pt>
                <c:pt idx="17">
                  <c:v>-1.1358525320114565</c:v>
                </c:pt>
                <c:pt idx="18">
                  <c:v>-1.069378583467564</c:v>
                </c:pt>
                <c:pt idx="19">
                  <c:v>-0.95940794333008173</c:v>
                </c:pt>
                <c:pt idx="20">
                  <c:v>-0.84773947483915113</c:v>
                </c:pt>
                <c:pt idx="21">
                  <c:v>-0.75506709441124142</c:v>
                </c:pt>
                <c:pt idx="22">
                  <c:v>-0.68811915497101361</c:v>
                </c:pt>
                <c:pt idx="23">
                  <c:v>-0.62458561039786764</c:v>
                </c:pt>
                <c:pt idx="24">
                  <c:v>-0.52805924565058926</c:v>
                </c:pt>
                <c:pt idx="25">
                  <c:v>-0.43596034763391583</c:v>
                </c:pt>
                <c:pt idx="26">
                  <c:v>-0.31887977611473073</c:v>
                </c:pt>
                <c:pt idx="27">
                  <c:v>-0.2367701223401904</c:v>
                </c:pt>
                <c:pt idx="28">
                  <c:v>-0.13301101458083289</c:v>
                </c:pt>
                <c:pt idx="29">
                  <c:v>-4.1807195921099306E-2</c:v>
                </c:pt>
                <c:pt idx="30">
                  <c:v>5.3871422940150487E-2</c:v>
                </c:pt>
                <c:pt idx="31">
                  <c:v>0.14216941503766928</c:v>
                </c:pt>
                <c:pt idx="32">
                  <c:v>0.21730716395228072</c:v>
                </c:pt>
                <c:pt idx="33">
                  <c:v>0.29952859419251926</c:v>
                </c:pt>
                <c:pt idx="34">
                  <c:v>0.4118200949208759</c:v>
                </c:pt>
                <c:pt idx="35">
                  <c:v>0.55124967776407496</c:v>
                </c:pt>
              </c:numCache>
            </c:numRef>
          </c:val>
        </c:ser>
        <c:axId val="78740480"/>
        <c:axId val="78762752"/>
      </c:barChart>
      <c:lineChart>
        <c:grouping val="standard"/>
        <c:ser>
          <c:idx val="0"/>
          <c:order val="0"/>
          <c:tx>
            <c:strRef>
              <c:f>Sheet1!$C$1</c:f>
              <c:strCache>
                <c:ptCount val="1"/>
                <c:pt idx="0">
                  <c:v>Gada vidējā inflācija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multiLvlStrRef>
              <c:f>Sheet1!$A$2:$B$37</c:f>
              <c:multiLvlStrCache>
                <c:ptCount val="3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</c:lvl>
              </c:multiLvlStrCache>
            </c:multiLvlStrRef>
          </c:cat>
          <c:val>
            <c:numRef>
              <c:f>Sheet1!$C$2:$C$37</c:f>
              <c:numCache>
                <c:formatCode>0.0</c:formatCode>
                <c:ptCount val="36"/>
                <c:pt idx="0">
                  <c:v>-0.52377322489980394</c:v>
                </c:pt>
                <c:pt idx="1">
                  <c:v>0.15769243404841779</c:v>
                </c:pt>
                <c:pt idx="2">
                  <c:v>0.84575755577949163</c:v>
                </c:pt>
                <c:pt idx="3">
                  <c:v>1.4580520914952555</c:v>
                </c:pt>
                <c:pt idx="4">
                  <c:v>2.0729186865366733</c:v>
                </c:pt>
                <c:pt idx="5">
                  <c:v>2.5961911796736667</c:v>
                </c:pt>
                <c:pt idx="6">
                  <c:v>3.0099009900990126</c:v>
                </c:pt>
                <c:pt idx="7">
                  <c:v>3.4237247980288612</c:v>
                </c:pt>
                <c:pt idx="8">
                  <c:v>3.7749326209389089</c:v>
                </c:pt>
                <c:pt idx="9">
                  <c:v>4.0623964712675145</c:v>
                </c:pt>
                <c:pt idx="10">
                  <c:v>4.2483036271192764</c:v>
                </c:pt>
                <c:pt idx="11">
                  <c:v>4.3695743406689296</c:v>
                </c:pt>
                <c:pt idx="12">
                  <c:v>4.3543083873576185</c:v>
                </c:pt>
                <c:pt idx="13">
                  <c:v>4.3068474150574714</c:v>
                </c:pt>
                <c:pt idx="14">
                  <c:v>4.1985710950268373</c:v>
                </c:pt>
                <c:pt idx="15">
                  <c:v>4.0191768203324365</c:v>
                </c:pt>
                <c:pt idx="16">
                  <c:v>3.7983310475201915</c:v>
                </c:pt>
                <c:pt idx="17">
                  <c:v>3.5827983588475201</c:v>
                </c:pt>
                <c:pt idx="18">
                  <c:v>3.4161870020547935</c:v>
                </c:pt>
                <c:pt idx="19">
                  <c:v>3.2083248957944819</c:v>
                </c:pt>
                <c:pt idx="20">
                  <c:v>3.00315945238592</c:v>
                </c:pt>
                <c:pt idx="21">
                  <c:v>2.8237846874806802</c:v>
                </c:pt>
                <c:pt idx="22">
                  <c:v>2.6793797077852899</c:v>
                </c:pt>
                <c:pt idx="23">
                  <c:v>2.550072829921346</c:v>
                </c:pt>
                <c:pt idx="24">
                  <c:v>2.4179505114040332</c:v>
                </c:pt>
                <c:pt idx="25">
                  <c:v>2.29267988079078</c:v>
                </c:pt>
                <c:pt idx="26">
                  <c:v>2.2120922156746867</c:v>
                </c:pt>
                <c:pt idx="27">
                  <c:v>2.1768347853466952</c:v>
                </c:pt>
                <c:pt idx="28">
                  <c:v>2.1292132802664754</c:v>
                </c:pt>
                <c:pt idx="29">
                  <c:v>2.1021555417235942</c:v>
                </c:pt>
                <c:pt idx="30">
                  <c:v>2.0774095898517864</c:v>
                </c:pt>
                <c:pt idx="31">
                  <c:v>2.0656009010916243</c:v>
                </c:pt>
                <c:pt idx="32">
                  <c:v>2.0715636559837547</c:v>
                </c:pt>
                <c:pt idx="33">
                  <c:v>2.0738923474721971</c:v>
                </c:pt>
                <c:pt idx="34">
                  <c:v>2.0483794163779212</c:v>
                </c:pt>
                <c:pt idx="35">
                  <c:v>1.9967806239326484</c:v>
                </c:pt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Māstrihtas kritērijs (GRE;SWE;SLO)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multiLvlStrRef>
              <c:f>Sheet1!$A$2:$B$37</c:f>
              <c:multiLvlStrCache>
                <c:ptCount val="3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</c:lvl>
              </c:multiLvlStrCache>
            </c:multiLvlStrRef>
          </c:cat>
          <c:val>
            <c:numRef>
              <c:f>Sheet1!$E$2:$E$37</c:f>
              <c:numCache>
                <c:formatCode>0.0</c:formatCode>
                <c:ptCount val="36"/>
                <c:pt idx="0">
                  <c:v>2.5852693214432074</c:v>
                </c:pt>
                <c:pt idx="1">
                  <c:v>2.6635429479294723</c:v>
                </c:pt>
                <c:pt idx="2">
                  <c:v>2.7340867158671522</c:v>
                </c:pt>
                <c:pt idx="3">
                  <c:v>2.79616646166461</c:v>
                </c:pt>
                <c:pt idx="4">
                  <c:v>2.8490480217302059</c:v>
                </c:pt>
                <c:pt idx="5">
                  <c:v>2.8919972324723222</c:v>
                </c:pt>
                <c:pt idx="6">
                  <c:v>2.9242799302992974</c:v>
                </c:pt>
                <c:pt idx="7">
                  <c:v>2.9451619516195122</c:v>
                </c:pt>
                <c:pt idx="8">
                  <c:v>2.9539091328413201</c:v>
                </c:pt>
                <c:pt idx="9">
                  <c:v>2.9497873103730998</c:v>
                </c:pt>
                <c:pt idx="10">
                  <c:v>2.9320623206231953</c:v>
                </c:pt>
                <c:pt idx="11">
                  <c:v>2.9</c:v>
                </c:pt>
                <c:pt idx="12">
                  <c:v>2.8668797566881876</c:v>
                </c:pt>
                <c:pt idx="13">
                  <c:v>2.8211081642066387</c:v>
                </c:pt>
                <c:pt idx="14">
                  <c:v>2.7651053678505524</c:v>
                </c:pt>
                <c:pt idx="15">
                  <c:v>2.7012915129151223</c:v>
                </c:pt>
                <c:pt idx="16">
                  <c:v>2.6320867446955698</c:v>
                </c:pt>
                <c:pt idx="17">
                  <c:v>2.5599112084870823</c:v>
                </c:pt>
                <c:pt idx="18">
                  <c:v>2.4871850495848702</c:v>
                </c:pt>
                <c:pt idx="19">
                  <c:v>2.4163284132841252</c:v>
                </c:pt>
                <c:pt idx="20">
                  <c:v>2.3497614448800701</c:v>
                </c:pt>
                <c:pt idx="21">
                  <c:v>2.2899042896678923</c:v>
                </c:pt>
                <c:pt idx="22">
                  <c:v>2.2391770929428012</c:v>
                </c:pt>
                <c:pt idx="23">
                  <c:v>2.2000000000000002</c:v>
                </c:pt>
                <c:pt idx="24">
                  <c:v>2.1842434303249187</c:v>
                </c:pt>
                <c:pt idx="25">
                  <c:v>2.1812929223042197</c:v>
                </c:pt>
                <c:pt idx="26">
                  <c:v>2.1899842885147622</c:v>
                </c:pt>
                <c:pt idx="27">
                  <c:v>2.2091533415334124</c:v>
                </c:pt>
                <c:pt idx="28">
                  <c:v>2.23763589393706</c:v>
                </c:pt>
                <c:pt idx="29">
                  <c:v>2.2742677583025843</c:v>
                </c:pt>
                <c:pt idx="30">
                  <c:v>2.3178847472068402</c:v>
                </c:pt>
                <c:pt idx="31">
                  <c:v>2.3673226732267301</c:v>
                </c:pt>
                <c:pt idx="32">
                  <c:v>2.4214173489391122</c:v>
                </c:pt>
                <c:pt idx="33">
                  <c:v>2.4790045869208597</c:v>
                </c:pt>
                <c:pt idx="34">
                  <c:v>2.5389201997488668</c:v>
                </c:pt>
                <c:pt idx="35">
                  <c:v>2.6</c:v>
                </c:pt>
              </c:numCache>
            </c:numRef>
          </c:val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Pamata scenārijs ar aktualizētiem CPI datiem </c:v>
                </c:pt>
              </c:strCache>
            </c:strRef>
          </c:tx>
          <c:spPr>
            <a:ln w="19050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multiLvlStrRef>
              <c:f>Sheet1!$A$2:$B$37</c:f>
              <c:multiLvlStrCache>
                <c:ptCount val="3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</c:lvl>
              </c:multiLvlStrCache>
            </c:multiLvlStrRef>
          </c:cat>
          <c:val>
            <c:numRef>
              <c:f>Sheet1!$F$2:$F$37</c:f>
              <c:numCache>
                <c:formatCode>0.0</c:formatCode>
                <c:ptCount val="36"/>
                <c:pt idx="0">
                  <c:v>-0.52377322489980394</c:v>
                </c:pt>
                <c:pt idx="1">
                  <c:v>0.15769243404841779</c:v>
                </c:pt>
                <c:pt idx="2">
                  <c:v>0.84575755577949163</c:v>
                </c:pt>
                <c:pt idx="3">
                  <c:v>1.4580520914952555</c:v>
                </c:pt>
                <c:pt idx="4">
                  <c:v>2.0729186865366733</c:v>
                </c:pt>
                <c:pt idx="5">
                  <c:v>2.5961911796736667</c:v>
                </c:pt>
                <c:pt idx="6">
                  <c:v>3.0099009900990126</c:v>
                </c:pt>
                <c:pt idx="7">
                  <c:v>3.4237247980288612</c:v>
                </c:pt>
                <c:pt idx="8">
                  <c:v>3.7749326209389089</c:v>
                </c:pt>
                <c:pt idx="9">
                  <c:v>4.0623964712675145</c:v>
                </c:pt>
                <c:pt idx="10">
                  <c:v>4.2483036271192764</c:v>
                </c:pt>
                <c:pt idx="11">
                  <c:v>4.3695743406689296</c:v>
                </c:pt>
                <c:pt idx="12">
                  <c:v>4.3577966555875758</c:v>
                </c:pt>
                <c:pt idx="13">
                  <c:v>4.3084405999747064</c:v>
                </c:pt>
                <c:pt idx="14">
                  <c:v>4.2281578332944205</c:v>
                </c:pt>
                <c:pt idx="15">
                  <c:v>4.0767165859491081</c:v>
                </c:pt>
                <c:pt idx="16">
                  <c:v>3.8836691007487527</c:v>
                </c:pt>
                <c:pt idx="17">
                  <c:v>3.6957637404985388</c:v>
                </c:pt>
                <c:pt idx="18">
                  <c:v>3.5565636330524337</c:v>
                </c:pt>
                <c:pt idx="19">
                  <c:v>3.3757363566142118</c:v>
                </c:pt>
                <c:pt idx="20">
                  <c:v>3.1975009197192197</c:v>
                </c:pt>
                <c:pt idx="21">
                  <c:v>3.0449713840791315</c:v>
                </c:pt>
                <c:pt idx="22">
                  <c:v>2.9272962479138154</c:v>
                </c:pt>
                <c:pt idx="23">
                  <c:v>2.8245856103978673</c:v>
                </c:pt>
                <c:pt idx="24">
                  <c:v>2.7123026759755087</c:v>
                </c:pt>
                <c:pt idx="25">
                  <c:v>2.6172532699381357</c:v>
                </c:pt>
                <c:pt idx="26">
                  <c:v>2.5088640646294902</c:v>
                </c:pt>
                <c:pt idx="27">
                  <c:v>2.4459234638735987</c:v>
                </c:pt>
                <c:pt idx="28">
                  <c:v>2.3706469085178927</c:v>
                </c:pt>
                <c:pt idx="29">
                  <c:v>2.3160749542236765</c:v>
                </c:pt>
                <c:pt idx="30">
                  <c:v>2.2640133242666893</c:v>
                </c:pt>
                <c:pt idx="31">
                  <c:v>2.2251532581890636</c:v>
                </c:pt>
                <c:pt idx="32">
                  <c:v>2.2041101849868294</c:v>
                </c:pt>
                <c:pt idx="33">
                  <c:v>2.1794759927283391</c:v>
                </c:pt>
                <c:pt idx="34">
                  <c:v>2.1271001048279987</c:v>
                </c:pt>
                <c:pt idx="35">
                  <c:v>2.0487503222359282</c:v>
                </c:pt>
              </c:numCache>
            </c:numRef>
          </c:val>
        </c:ser>
        <c:marker val="1"/>
        <c:axId val="78740480"/>
        <c:axId val="78762752"/>
      </c:lineChart>
      <c:catAx>
        <c:axId val="78740480"/>
        <c:scaling>
          <c:orientation val="minMax"/>
        </c:scaling>
        <c:axPos val="b"/>
        <c:tickLblPos val="low"/>
        <c:crossAx val="78762752"/>
        <c:crosses val="autoZero"/>
        <c:auto val="1"/>
        <c:lblAlgn val="ctr"/>
        <c:lblOffset val="100"/>
      </c:catAx>
      <c:valAx>
        <c:axId val="78762752"/>
        <c:scaling>
          <c:orientation val="minMax"/>
        </c:scaling>
        <c:axPos val="l"/>
        <c:majorGridlines/>
        <c:numFmt formatCode="0" sourceLinked="0"/>
        <c:tickLblPos val="nextTo"/>
        <c:crossAx val="787404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/>
          </a:pPr>
          <a:endParaRPr lang="lv-LV"/>
        </a:p>
      </c:txPr>
    </c:legend>
    <c:plotVisOnly val="1"/>
    <c:dispBlanksAs val="gap"/>
  </c:chart>
  <c:spPr>
    <a:solidFill>
      <a:schemeClr val="bg1"/>
    </a:solidFill>
  </c:sp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hart>
    <c:plotArea>
      <c:layout>
        <c:manualLayout>
          <c:layoutTarget val="inner"/>
          <c:xMode val="edge"/>
          <c:yMode val="edge"/>
          <c:x val="0.15671349016775943"/>
          <c:y val="3.4910594729240609E-2"/>
          <c:w val="0.84328650983223985"/>
          <c:h val="0.82508241421451312"/>
        </c:manualLayout>
      </c:layout>
      <c:barChart>
        <c:barDir val="col"/>
        <c:grouping val="clustered"/>
        <c:ser>
          <c:idx val="0"/>
          <c:order val="0"/>
          <c:tx>
            <c:strRef>
              <c:f>Sheet2!$F$4</c:f>
              <c:strCache>
                <c:ptCount val="1"/>
                <c:pt idx="0">
                  <c:v>Plāns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dLblPos val="ctr"/>
            <c:showVal val="1"/>
          </c:dLbls>
          <c:cat>
            <c:strRef>
              <c:f>Sheet2!$E$5:$E$9</c:f>
              <c:strCache>
                <c:ptCount val="1"/>
                <c:pt idx="0">
                  <c:v>Nodokļu ieņēmumi</c:v>
                </c:pt>
              </c:strCache>
            </c:strRef>
          </c:cat>
          <c:val>
            <c:numRef>
              <c:f>Sheet2!$F$5</c:f>
              <c:numCache>
                <c:formatCode>0.0</c:formatCode>
                <c:ptCount val="1"/>
                <c:pt idx="0">
                  <c:v>1267.3840000099995</c:v>
                </c:pt>
              </c:numCache>
            </c:numRef>
          </c:val>
        </c:ser>
        <c:ser>
          <c:idx val="1"/>
          <c:order val="1"/>
          <c:tx>
            <c:strRef>
              <c:f>Sheet2!$G$4</c:f>
              <c:strCache>
                <c:ptCount val="1"/>
                <c:pt idx="0">
                  <c:v>Fakts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dLblPos val="ctr"/>
            <c:showVal val="1"/>
          </c:dLbls>
          <c:cat>
            <c:strRef>
              <c:f>Sheet2!$E$5:$E$9</c:f>
              <c:strCache>
                <c:ptCount val="1"/>
                <c:pt idx="0">
                  <c:v>Nodokļu ieņēmumi</c:v>
                </c:pt>
              </c:strCache>
            </c:strRef>
          </c:cat>
          <c:val>
            <c:numRef>
              <c:f>Sheet2!$G$5</c:f>
              <c:numCache>
                <c:formatCode>0.0</c:formatCode>
                <c:ptCount val="1"/>
                <c:pt idx="0">
                  <c:v>1374.5944551</c:v>
                </c:pt>
              </c:numCache>
            </c:numRef>
          </c:val>
        </c:ser>
        <c:axId val="85390080"/>
        <c:axId val="85391616"/>
      </c:barChart>
      <c:catAx>
        <c:axId val="85390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85391616"/>
        <c:crosses val="autoZero"/>
        <c:auto val="1"/>
        <c:lblAlgn val="ctr"/>
        <c:lblOffset val="100"/>
      </c:catAx>
      <c:valAx>
        <c:axId val="85391616"/>
        <c:scaling>
          <c:orientation val="minMax"/>
          <c:min val="0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000"/>
            </a:pPr>
            <a:endParaRPr lang="lv-LV"/>
          </a:p>
        </c:txPr>
        <c:crossAx val="853900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130364553654823"/>
          <c:y val="6.9776969225641639E-2"/>
          <c:w val="0.43223470185524604"/>
          <c:h val="7.8785067942642464E-2"/>
        </c:manualLayout>
      </c:layout>
      <c:txPr>
        <a:bodyPr/>
        <a:lstStyle/>
        <a:p>
          <a:pPr>
            <a:defRPr sz="1200"/>
          </a:pPr>
          <a:endParaRPr lang="lv-LV"/>
        </a:p>
      </c:txPr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800"/>
      </a:pPr>
      <a:endParaRPr lang="lv-LV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hart>
    <c:plotArea>
      <c:layout>
        <c:manualLayout>
          <c:layoutTarget val="inner"/>
          <c:xMode val="edge"/>
          <c:yMode val="edge"/>
          <c:x val="0.15026548159475589"/>
          <c:y val="3.4910632535082309E-2"/>
          <c:w val="0.84328650983223985"/>
          <c:h val="0.82508241421451312"/>
        </c:manualLayout>
      </c:layout>
      <c:barChart>
        <c:barDir val="col"/>
        <c:grouping val="clustered"/>
        <c:ser>
          <c:idx val="0"/>
          <c:order val="0"/>
          <c:tx>
            <c:strRef>
              <c:f>Sheet2!$F$4</c:f>
              <c:strCache>
                <c:ptCount val="1"/>
                <c:pt idx="0">
                  <c:v>Plāns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Sheet2!$E$5:$E$9</c:f>
              <c:strCache>
                <c:ptCount val="5"/>
                <c:pt idx="0">
                  <c:v>Soc. apdroš. iemaksas</c:v>
                </c:pt>
                <c:pt idx="1">
                  <c:v>Pievienotās vērtības nodoklis</c:v>
                </c:pt>
                <c:pt idx="2">
                  <c:v>Iedzīvotāju ienākuma nodoklis</c:v>
                </c:pt>
                <c:pt idx="3">
                  <c:v>Akcīzes nodoklis</c:v>
                </c:pt>
                <c:pt idx="4">
                  <c:v>Uzņēmumu ienākuma nodoklis</c:v>
                </c:pt>
              </c:strCache>
            </c:strRef>
          </c:cat>
          <c:val>
            <c:numRef>
              <c:f>Sheet2!$F$5:$F$9</c:f>
              <c:numCache>
                <c:formatCode>0.0</c:formatCode>
                <c:ptCount val="5"/>
                <c:pt idx="0">
                  <c:v>412</c:v>
                </c:pt>
                <c:pt idx="1">
                  <c:v>292.89</c:v>
                </c:pt>
                <c:pt idx="2">
                  <c:v>256.7</c:v>
                </c:pt>
                <c:pt idx="3">
                  <c:v>162.01999999999998</c:v>
                </c:pt>
                <c:pt idx="4">
                  <c:v>65.300000000000011</c:v>
                </c:pt>
              </c:numCache>
            </c:numRef>
          </c:val>
        </c:ser>
        <c:ser>
          <c:idx val="1"/>
          <c:order val="1"/>
          <c:tx>
            <c:strRef>
              <c:f>Sheet2!$G$4</c:f>
              <c:strCache>
                <c:ptCount val="1"/>
                <c:pt idx="0">
                  <c:v>Fakts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4.9449334289959476E-3"/>
                  <c:y val="-3.2067144054701009E-3"/>
                </c:manualLayout>
              </c:layout>
              <c:tx>
                <c:rich>
                  <a:bodyPr/>
                  <a:lstStyle/>
                  <a:p>
                    <a:r>
                      <a:rPr lang="lv-LV" sz="1200" dirty="0" smtClean="0"/>
                      <a:t>+6,0%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lv-LV" sz="1200" dirty="0"/>
                      <a:t>+ </a:t>
                    </a:r>
                    <a:r>
                      <a:rPr lang="lv-LV" sz="1200" dirty="0" smtClean="0"/>
                      <a:t>21,5%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2042926394423845E-2"/>
                  <c:y val="1.5535869577709759E-2"/>
                </c:manualLayout>
              </c:layout>
              <c:tx>
                <c:rich>
                  <a:bodyPr/>
                  <a:lstStyle/>
                  <a:p>
                    <a:r>
                      <a:rPr lang="lv-LV" sz="1200" dirty="0"/>
                      <a:t>+ </a:t>
                    </a:r>
                    <a:r>
                      <a:rPr lang="lv-LV" sz="1200" dirty="0" smtClean="0"/>
                      <a:t>7,4%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1925608986060522E-2"/>
                  <c:y val="1.2163399469024515E-2"/>
                </c:manualLayout>
              </c:layout>
              <c:tx>
                <c:rich>
                  <a:bodyPr/>
                  <a:lstStyle/>
                  <a:p>
                    <a:r>
                      <a:rPr lang="lv-LV" sz="1200" dirty="0"/>
                      <a:t>- </a:t>
                    </a:r>
                    <a:r>
                      <a:rPr lang="lv-LV" sz="1200" dirty="0" smtClean="0"/>
                      <a:t>2,6%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1.6483322356530784E-3"/>
                  <c:y val="1.5535869577709759E-2"/>
                </c:manualLayout>
              </c:layout>
              <c:tx>
                <c:rich>
                  <a:bodyPr/>
                  <a:lstStyle/>
                  <a:p>
                    <a:r>
                      <a:rPr lang="lv-LV" sz="1200" dirty="0" smtClean="0"/>
                      <a:t>+ 1,2%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showVal val="1"/>
          </c:dLbls>
          <c:cat>
            <c:strRef>
              <c:f>Sheet2!$E$5:$E$9</c:f>
              <c:strCache>
                <c:ptCount val="5"/>
                <c:pt idx="0">
                  <c:v>Soc. apdroš. iemaksas</c:v>
                </c:pt>
                <c:pt idx="1">
                  <c:v>Pievienotās vērtības nodoklis</c:v>
                </c:pt>
                <c:pt idx="2">
                  <c:v>Iedzīvotāju ienākuma nodoklis</c:v>
                </c:pt>
                <c:pt idx="3">
                  <c:v>Akcīzes nodoklis</c:v>
                </c:pt>
                <c:pt idx="4">
                  <c:v>Uzņēmumu ienākuma nodoklis</c:v>
                </c:pt>
              </c:strCache>
            </c:strRef>
          </c:cat>
          <c:val>
            <c:numRef>
              <c:f>Sheet2!$G$5:$G$9</c:f>
              <c:numCache>
                <c:formatCode>0.0</c:formatCode>
                <c:ptCount val="5"/>
                <c:pt idx="0">
                  <c:v>436.76919763000001</c:v>
                </c:pt>
                <c:pt idx="1">
                  <c:v>355.93400560000003</c:v>
                </c:pt>
                <c:pt idx="2">
                  <c:v>275.64097300000014</c:v>
                </c:pt>
                <c:pt idx="3">
                  <c:v>157.78694402000002</c:v>
                </c:pt>
                <c:pt idx="4">
                  <c:v>66.053787079999964</c:v>
                </c:pt>
              </c:numCache>
            </c:numRef>
          </c:val>
        </c:ser>
        <c:axId val="85539840"/>
        <c:axId val="85553920"/>
      </c:barChart>
      <c:catAx>
        <c:axId val="855398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lv-LV"/>
          </a:p>
        </c:txPr>
        <c:crossAx val="85553920"/>
        <c:crosses val="autoZero"/>
        <c:auto val="1"/>
        <c:lblAlgn val="ctr"/>
        <c:lblOffset val="100"/>
      </c:catAx>
      <c:valAx>
        <c:axId val="8555392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85539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46310661932902"/>
          <c:y val="3.5873887575710008E-2"/>
          <c:w val="0.52235576073771306"/>
          <c:h val="0.10356559999080561"/>
        </c:manualLayout>
      </c:layout>
      <c:txPr>
        <a:bodyPr/>
        <a:lstStyle/>
        <a:p>
          <a:pPr>
            <a:defRPr sz="1200"/>
          </a:pPr>
          <a:endParaRPr lang="lv-LV"/>
        </a:p>
      </c:txPr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800"/>
      </a:pPr>
      <a:endParaRPr lang="lv-LV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hart>
    <c:title>
      <c:tx>
        <c:rich>
          <a:bodyPr/>
          <a:lstStyle/>
          <a:p>
            <a:pPr>
              <a:defRPr/>
            </a:pPr>
            <a:r>
              <a:rPr lang="lv-LV"/>
              <a:t>Darba nodokļu likmes, %</a:t>
            </a:r>
          </a:p>
        </c:rich>
      </c:tx>
      <c:layout>
        <c:manualLayout>
          <c:xMode val="edge"/>
          <c:yMode val="edge"/>
          <c:x val="0.25878332359206468"/>
          <c:y val="1.9240304181233861E-2"/>
        </c:manualLayout>
      </c:layout>
      <c:overlay val="1"/>
    </c:title>
    <c:plotArea>
      <c:layout>
        <c:manualLayout>
          <c:layoutTarget val="inner"/>
          <c:xMode val="edge"/>
          <c:yMode val="edge"/>
          <c:x val="0.10894309192418404"/>
          <c:y val="0.12155387119818392"/>
          <c:w val="0.84621104901387856"/>
          <c:h val="0.56881306005621457"/>
        </c:manualLayout>
      </c:layout>
      <c:barChart>
        <c:barDir val="col"/>
        <c:grouping val="stacked"/>
        <c:ser>
          <c:idx val="0"/>
          <c:order val="0"/>
          <c:tx>
            <c:strRef>
              <c:f>Likmes!$A$3</c:f>
              <c:strCache>
                <c:ptCount val="1"/>
                <c:pt idx="0">
                  <c:v>IIN likme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pPr>
              <a:noFill/>
            </c:spPr>
            <c:showVal val="1"/>
          </c:dLbls>
          <c:cat>
            <c:strRef>
              <c:f>Likmes!$B$2:$D$2</c:f>
              <c:strCache>
                <c:ptCount val="3"/>
                <c:pt idx="0">
                  <c:v>Latvija </c:v>
                </c:pt>
                <c:pt idx="1">
                  <c:v>Lietuva </c:v>
                </c:pt>
                <c:pt idx="2">
                  <c:v>Igaunija</c:v>
                </c:pt>
              </c:strCache>
            </c:strRef>
          </c:cat>
          <c:val>
            <c:numRef>
              <c:f>Likmes!$B$3:$D$3</c:f>
              <c:numCache>
                <c:formatCode>0%</c:formatCode>
                <c:ptCount val="3"/>
                <c:pt idx="0">
                  <c:v>0.25</c:v>
                </c:pt>
                <c:pt idx="1">
                  <c:v>0.15000000000000024</c:v>
                </c:pt>
                <c:pt idx="2">
                  <c:v>0.21000000000000021</c:v>
                </c:pt>
              </c:numCache>
            </c:numRef>
          </c:val>
        </c:ser>
        <c:ser>
          <c:idx val="1"/>
          <c:order val="1"/>
          <c:tx>
            <c:strRef>
              <c:f>Likmes!$A$4</c:f>
              <c:strCache>
                <c:ptCount val="1"/>
                <c:pt idx="0">
                  <c:v>Darba devēja VSAOI likme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</c:dLbl>
            <c:showVal val="1"/>
          </c:dLbls>
          <c:cat>
            <c:strRef>
              <c:f>Likmes!$B$2:$D$2</c:f>
              <c:strCache>
                <c:ptCount val="3"/>
                <c:pt idx="0">
                  <c:v>Latvija </c:v>
                </c:pt>
                <c:pt idx="1">
                  <c:v>Lietuva </c:v>
                </c:pt>
                <c:pt idx="2">
                  <c:v>Igaunija</c:v>
                </c:pt>
              </c:strCache>
            </c:strRef>
          </c:cat>
          <c:val>
            <c:numRef>
              <c:f>Likmes!$B$4:$D$4</c:f>
              <c:numCache>
                <c:formatCode>0.00%</c:formatCode>
                <c:ptCount val="3"/>
                <c:pt idx="0">
                  <c:v>0.24090000000000031</c:v>
                </c:pt>
                <c:pt idx="1">
                  <c:v>0.31790000000000074</c:v>
                </c:pt>
                <c:pt idx="2">
                  <c:v>0.34400000000000031</c:v>
                </c:pt>
              </c:numCache>
            </c:numRef>
          </c:val>
        </c:ser>
        <c:ser>
          <c:idx val="2"/>
          <c:order val="2"/>
          <c:tx>
            <c:strRef>
              <c:f>Likmes!$A$5</c:f>
              <c:strCache>
                <c:ptCount val="1"/>
                <c:pt idx="0">
                  <c:v>Darba ņēmēja VSAOI likme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numFmt formatCode="0.0%" sourceLinked="0"/>
            <c:spPr>
              <a:noFill/>
            </c:spPr>
            <c:showVal val="1"/>
          </c:dLbls>
          <c:cat>
            <c:strRef>
              <c:f>Likmes!$B$2:$D$2</c:f>
              <c:strCache>
                <c:ptCount val="3"/>
                <c:pt idx="0">
                  <c:v>Latvija </c:v>
                </c:pt>
                <c:pt idx="1">
                  <c:v>Lietuva </c:v>
                </c:pt>
                <c:pt idx="2">
                  <c:v>Igaunija</c:v>
                </c:pt>
              </c:strCache>
            </c:strRef>
          </c:cat>
          <c:val>
            <c:numRef>
              <c:f>Likmes!$B$5:$D$5</c:f>
              <c:numCache>
                <c:formatCode>0%</c:formatCode>
                <c:ptCount val="3"/>
                <c:pt idx="0">
                  <c:v>0.11000000000000001</c:v>
                </c:pt>
                <c:pt idx="1">
                  <c:v>9.0000000000000066E-2</c:v>
                </c:pt>
                <c:pt idx="2" formatCode="0.00%">
                  <c:v>4.8000000000000022E-2</c:v>
                </c:pt>
              </c:numCache>
            </c:numRef>
          </c:val>
        </c:ser>
        <c:gapWidth val="95"/>
        <c:overlap val="100"/>
        <c:axId val="79209600"/>
        <c:axId val="79211136"/>
      </c:barChart>
      <c:catAx>
        <c:axId val="79209600"/>
        <c:scaling>
          <c:orientation val="minMax"/>
        </c:scaling>
        <c:axPos val="b"/>
        <c:tickLblPos val="nextTo"/>
        <c:crossAx val="79211136"/>
        <c:crosses val="autoZero"/>
        <c:auto val="1"/>
        <c:lblAlgn val="ctr"/>
        <c:lblOffset val="100"/>
      </c:catAx>
      <c:valAx>
        <c:axId val="79211136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tickLblPos val="nextTo"/>
        <c:crossAx val="792096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829188061229965"/>
          <c:y val="0.79928237077893038"/>
          <c:w val="0.71236746641677495"/>
          <c:h val="0.19158730352725356"/>
        </c:manualLayout>
      </c:layout>
      <c:spPr>
        <a:solidFill>
          <a:schemeClr val="bg1"/>
        </a:solidFill>
        <a:ln>
          <a:noFill/>
        </a:ln>
      </c:spPr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400">
          <a:solidFill>
            <a:schemeClr val="tx1"/>
          </a:solidFill>
          <a:latin typeface="+mn-lt"/>
          <a:cs typeface="Times New Roman" pitchFamily="18" charset="0"/>
        </a:defRPr>
      </a:pPr>
      <a:endParaRPr lang="lv-LV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hart>
    <c:title>
      <c:tx>
        <c:rich>
          <a:bodyPr/>
          <a:lstStyle/>
          <a:p>
            <a:pPr>
              <a:defRPr/>
            </a:pPr>
            <a:r>
              <a:rPr lang="lv-LV"/>
              <a:t>IIN atvieglojumi, Ls/mēn.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7.0296150481189854E-2"/>
          <c:y val="0.12788705295371217"/>
          <c:w val="0.8396459683751305"/>
          <c:h val="0.59797042752825469"/>
        </c:manualLayout>
      </c:layout>
      <c:barChart>
        <c:barDir val="col"/>
        <c:grouping val="clustered"/>
        <c:ser>
          <c:idx val="0"/>
          <c:order val="0"/>
          <c:tx>
            <c:strRef>
              <c:f>Likmes!$A$6</c:f>
              <c:strCache>
                <c:ptCount val="1"/>
                <c:pt idx="0">
                  <c:v>Neapliekamais minimums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howVal val="1"/>
          </c:dLbls>
          <c:cat>
            <c:strRef>
              <c:f>Likmes!$B$2:$D$2</c:f>
              <c:strCache>
                <c:ptCount val="3"/>
                <c:pt idx="0">
                  <c:v>Latvija </c:v>
                </c:pt>
                <c:pt idx="1">
                  <c:v>Lietuva </c:v>
                </c:pt>
                <c:pt idx="2">
                  <c:v>Igaunija</c:v>
                </c:pt>
              </c:strCache>
            </c:strRef>
          </c:cat>
          <c:val>
            <c:numRef>
              <c:f>Likmes!$B$6:$D$6</c:f>
              <c:numCache>
                <c:formatCode>General</c:formatCode>
                <c:ptCount val="3"/>
                <c:pt idx="0">
                  <c:v>45</c:v>
                </c:pt>
                <c:pt idx="1">
                  <c:v>96</c:v>
                </c:pt>
                <c:pt idx="2">
                  <c:v>101</c:v>
                </c:pt>
              </c:numCache>
            </c:numRef>
          </c:val>
        </c:ser>
        <c:ser>
          <c:idx val="1"/>
          <c:order val="1"/>
          <c:tx>
            <c:strRef>
              <c:f>Likmes!$A$7</c:f>
              <c:strCache>
                <c:ptCount val="1"/>
                <c:pt idx="0">
                  <c:v>Atvieglojumi par apgādājamiem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</c:spPr>
            <c:showVal val="1"/>
          </c:dLbls>
          <c:cat>
            <c:strRef>
              <c:f>Likmes!$B$2:$D$2</c:f>
              <c:strCache>
                <c:ptCount val="3"/>
                <c:pt idx="0">
                  <c:v>Latvija </c:v>
                </c:pt>
                <c:pt idx="1">
                  <c:v>Lietuva </c:v>
                </c:pt>
                <c:pt idx="2">
                  <c:v>Igaunija</c:v>
                </c:pt>
              </c:strCache>
            </c:strRef>
          </c:cat>
          <c:val>
            <c:numRef>
              <c:f>Likmes!$B$7:$D$7</c:f>
              <c:numCache>
                <c:formatCode>General</c:formatCode>
                <c:ptCount val="3"/>
                <c:pt idx="0">
                  <c:v>70</c:v>
                </c:pt>
                <c:pt idx="1">
                  <c:v>41</c:v>
                </c:pt>
                <c:pt idx="2">
                  <c:v>101</c:v>
                </c:pt>
              </c:numCache>
            </c:numRef>
          </c:val>
        </c:ser>
        <c:axId val="79380480"/>
        <c:axId val="79382016"/>
      </c:barChart>
      <c:catAx>
        <c:axId val="79380480"/>
        <c:scaling>
          <c:orientation val="minMax"/>
        </c:scaling>
        <c:axPos val="b"/>
        <c:tickLblPos val="nextTo"/>
        <c:crossAx val="79382016"/>
        <c:crosses val="autoZero"/>
        <c:auto val="1"/>
        <c:lblAlgn val="ctr"/>
        <c:lblOffset val="100"/>
      </c:catAx>
      <c:valAx>
        <c:axId val="79382016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crossAx val="79380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9292646288601"/>
          <c:y val="0.87046240589198765"/>
          <c:w val="0.74216380252801173"/>
          <c:h val="0.12953759410801188"/>
        </c:manualLayout>
      </c:layout>
      <c:spPr>
        <a:solidFill>
          <a:schemeClr val="bg1"/>
        </a:solidFill>
        <a:ln>
          <a:noFill/>
        </a:ln>
      </c:spPr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400">
          <a:solidFill>
            <a:schemeClr val="tx1"/>
          </a:solidFill>
          <a:latin typeface="+mn-lt"/>
          <a:cs typeface="Times New Roman" pitchFamily="18" charset="0"/>
        </a:defRPr>
      </a:pPr>
      <a:endParaRPr lang="lv-LV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5.5200416059785477E-2"/>
          <c:y val="8.0554521533850509E-2"/>
          <c:w val="0.92700084801994476"/>
          <c:h val="0.57969674337557486"/>
        </c:manualLayout>
      </c:layout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6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showVal val="1"/>
            </c:dLbl>
            <c:dLbl>
              <c:idx val="6"/>
              <c:layout/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  <a:r>
                      <a:rPr lang="lv-LV"/>
                      <a:t>9</a:t>
                    </a:r>
                    <a:r>
                      <a:rPr lang="en-US"/>
                      <a:t>,</a:t>
                    </a:r>
                    <a:r>
                      <a:rPr lang="lv-LV"/>
                      <a:t>7</a:t>
                    </a:r>
                    <a:endParaRPr lang="en-US"/>
                  </a:p>
                </c:rich>
              </c:tx>
              <c:showVal val="1"/>
            </c:dLbl>
            <c:dLbl>
              <c:idx val="12"/>
              <c:layout/>
              <c:showVal val="1"/>
            </c:dLbl>
            <c:dLbl>
              <c:idx val="25"/>
              <c:layout/>
              <c:showVal val="1"/>
            </c:dLbl>
            <c:delete val="1"/>
          </c:dLbls>
          <c:cat>
            <c:strRef>
              <c:f>Data!$A$8:$A$33</c:f>
              <c:strCache>
                <c:ptCount val="26"/>
                <c:pt idx="0">
                  <c:v>Beļģija</c:v>
                </c:pt>
                <c:pt idx="1">
                  <c:v>Francija</c:v>
                </c:pt>
                <c:pt idx="2">
                  <c:v>Vācija</c:v>
                </c:pt>
                <c:pt idx="3">
                  <c:v>Ungārija</c:v>
                </c:pt>
                <c:pt idx="4">
                  <c:v>Itālija</c:v>
                </c:pt>
                <c:pt idx="5">
                  <c:v>Austrija</c:v>
                </c:pt>
                <c:pt idx="6">
                  <c:v>Latvija </c:v>
                </c:pt>
                <c:pt idx="7">
                  <c:v>Rumānija*</c:v>
                </c:pt>
                <c:pt idx="8">
                  <c:v>Zviedrija</c:v>
                </c:pt>
                <c:pt idx="9">
                  <c:v>Čehija</c:v>
                </c:pt>
                <c:pt idx="10">
                  <c:v>Igaunija</c:v>
                </c:pt>
                <c:pt idx="11">
                  <c:v>Slovēnija</c:v>
                </c:pt>
                <c:pt idx="12">
                  <c:v>Lietuva</c:v>
                </c:pt>
                <c:pt idx="13">
                  <c:v>Somija</c:v>
                </c:pt>
                <c:pt idx="14">
                  <c:v>Dānija</c:v>
                </c:pt>
                <c:pt idx="15">
                  <c:v>Spānija</c:v>
                </c:pt>
                <c:pt idx="16">
                  <c:v>Slovākija</c:v>
                </c:pt>
                <c:pt idx="17">
                  <c:v>Grieķija</c:v>
                </c:pt>
                <c:pt idx="18">
                  <c:v>Polija</c:v>
                </c:pt>
                <c:pt idx="19">
                  <c:v>Nīderlande</c:v>
                </c:pt>
                <c:pt idx="20">
                  <c:v>Portugāle</c:v>
                </c:pt>
                <c:pt idx="21">
                  <c:v>Bulgārija*</c:v>
                </c:pt>
                <c:pt idx="22">
                  <c:v>Luksemburga</c:v>
                </c:pt>
                <c:pt idx="23">
                  <c:v>Lielbritānija</c:v>
                </c:pt>
                <c:pt idx="24">
                  <c:v>Īrija</c:v>
                </c:pt>
                <c:pt idx="25">
                  <c:v>Malta*</c:v>
                </c:pt>
              </c:strCache>
            </c:strRef>
          </c:cat>
          <c:val>
            <c:numRef>
              <c:f>Data!$D$8:$D$33</c:f>
              <c:numCache>
                <c:formatCode>#,##0.0</c:formatCode>
                <c:ptCount val="26"/>
                <c:pt idx="0">
                  <c:v>49.7</c:v>
                </c:pt>
                <c:pt idx="1">
                  <c:v>46.5</c:v>
                </c:pt>
                <c:pt idx="2">
                  <c:v>45.6</c:v>
                </c:pt>
                <c:pt idx="3">
                  <c:v>45.2</c:v>
                </c:pt>
                <c:pt idx="4">
                  <c:v>44.5</c:v>
                </c:pt>
                <c:pt idx="5">
                  <c:v>43.7</c:v>
                </c:pt>
                <c:pt idx="6" formatCode="General">
                  <c:v>43.3</c:v>
                </c:pt>
                <c:pt idx="7">
                  <c:v>43.1</c:v>
                </c:pt>
                <c:pt idx="8">
                  <c:v>40.700000000000003</c:v>
                </c:pt>
                <c:pt idx="9">
                  <c:v>39.5</c:v>
                </c:pt>
                <c:pt idx="10">
                  <c:v>38.800000000000004</c:v>
                </c:pt>
                <c:pt idx="11">
                  <c:v>38.5</c:v>
                </c:pt>
                <c:pt idx="12" formatCode="General">
                  <c:v>38.300000000000004</c:v>
                </c:pt>
                <c:pt idx="13">
                  <c:v>37.200000000000003</c:v>
                </c:pt>
                <c:pt idx="14">
                  <c:v>36.800000000000004</c:v>
                </c:pt>
                <c:pt idx="15">
                  <c:v>36.6</c:v>
                </c:pt>
                <c:pt idx="16">
                  <c:v>36.1</c:v>
                </c:pt>
                <c:pt idx="17">
                  <c:v>35.6</c:v>
                </c:pt>
                <c:pt idx="18">
                  <c:v>33.4</c:v>
                </c:pt>
                <c:pt idx="19">
                  <c:v>33.1</c:v>
                </c:pt>
                <c:pt idx="20">
                  <c:v>33.1</c:v>
                </c:pt>
                <c:pt idx="21" formatCode="General">
                  <c:v>32.5</c:v>
                </c:pt>
                <c:pt idx="22">
                  <c:v>29.2</c:v>
                </c:pt>
                <c:pt idx="23">
                  <c:v>28.5</c:v>
                </c:pt>
                <c:pt idx="24">
                  <c:v>21.3</c:v>
                </c:pt>
                <c:pt idx="25" formatCode="General">
                  <c:v>18.100000000000001</c:v>
                </c:pt>
              </c:numCache>
            </c:numRef>
          </c:val>
        </c:ser>
        <c:axId val="79506432"/>
        <c:axId val="79520512"/>
      </c:barChart>
      <c:catAx>
        <c:axId val="79506432"/>
        <c:scaling>
          <c:orientation val="minMax"/>
        </c:scaling>
        <c:axPos val="b"/>
        <c:tickLblPos val="nextTo"/>
        <c:crossAx val="79520512"/>
        <c:crosses val="autoZero"/>
        <c:auto val="1"/>
        <c:lblAlgn val="ctr"/>
        <c:lblOffset val="100"/>
      </c:catAx>
      <c:valAx>
        <c:axId val="79520512"/>
        <c:scaling>
          <c:orientation val="minMax"/>
          <c:max val="50"/>
        </c:scaling>
        <c:axPos val="l"/>
        <c:majorGridlines/>
        <c:numFmt formatCode="#,##0" sourceLinked="0"/>
        <c:tickLblPos val="nextTo"/>
        <c:crossAx val="795064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>
          <a:solidFill>
            <a:schemeClr val="tx1"/>
          </a:solidFill>
          <a:latin typeface="+mn-lt"/>
          <a:cs typeface="Times New Roman" pitchFamily="18" charset="0"/>
        </a:defRPr>
      </a:pPr>
      <a:endParaRPr lang="lv-LV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34555789028132"/>
          <c:y val="8.3937242064467052E-2"/>
          <c:w val="0.7837485449955407"/>
          <c:h val="0.75632981634510044"/>
        </c:manualLayout>
      </c:layout>
      <c:lineChart>
        <c:grouping val="standard"/>
        <c:ser>
          <c:idx val="0"/>
          <c:order val="0"/>
          <c:tx>
            <c:strRef>
              <c:f>Data!$A$200</c:f>
              <c:strCache>
                <c:ptCount val="1"/>
                <c:pt idx="0">
                  <c:v>Latvija</c:v>
                </c:pt>
              </c:strCache>
            </c:strRef>
          </c:tx>
          <c:spPr>
            <a:ln w="34925">
              <a:solidFill>
                <a:srgbClr val="C00000"/>
              </a:solidFill>
            </a:ln>
          </c:spPr>
          <c:marker>
            <c:symbol val="none"/>
          </c:marker>
          <c:dPt>
            <c:idx val="5"/>
            <c:spPr>
              <a:ln w="34925">
                <a:solidFill>
                  <a:srgbClr val="C0000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5"/>
              <c:layout>
                <c:manualLayout>
                  <c:x val="-8.3333333333332361E-3"/>
                  <c:y val="3.2407407407407419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Data!$B$200:$G$200</c:f>
              <c:numCache>
                <c:formatCode>0.00</c:formatCode>
                <c:ptCount val="6"/>
                <c:pt idx="0">
                  <c:v>39.977525526769043</c:v>
                </c:pt>
                <c:pt idx="1">
                  <c:v>39.782366363683444</c:v>
                </c:pt>
                <c:pt idx="2">
                  <c:v>43.273305701056252</c:v>
                </c:pt>
                <c:pt idx="3">
                  <c:v>43.292159198947786</c:v>
                </c:pt>
                <c:pt idx="4">
                  <c:v>43.380516548795931</c:v>
                </c:pt>
                <c:pt idx="5">
                  <c:v>38.731675862116866</c:v>
                </c:pt>
              </c:numCache>
            </c:numRef>
          </c:val>
        </c:ser>
        <c:ser>
          <c:idx val="1"/>
          <c:order val="1"/>
          <c:tx>
            <c:strRef>
              <c:f>Data!$A$201</c:f>
              <c:strCache>
                <c:ptCount val="1"/>
                <c:pt idx="0">
                  <c:v>Lietuva 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Pt>
            <c:idx val="5"/>
            <c:spPr>
              <a:ln>
                <a:solidFill>
                  <a:srgbClr val="00B05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Data!$B$201:$G$201</c:f>
              <c:numCache>
                <c:formatCode>0.00</c:formatCode>
                <c:ptCount val="6"/>
                <c:pt idx="0">
                  <c:v>43.16775812795921</c:v>
                </c:pt>
                <c:pt idx="1">
                  <c:v>34.653525226389263</c:v>
                </c:pt>
                <c:pt idx="2">
                  <c:v>34.427618528729603</c:v>
                </c:pt>
                <c:pt idx="3">
                  <c:v>34.608176002804441</c:v>
                </c:pt>
                <c:pt idx="4">
                  <c:v>34.809959041256342</c:v>
                </c:pt>
                <c:pt idx="5">
                  <c:v>35.020728441902598</c:v>
                </c:pt>
              </c:numCache>
            </c:numRef>
          </c:val>
        </c:ser>
        <c:ser>
          <c:idx val="2"/>
          <c:order val="2"/>
          <c:tx>
            <c:strRef>
              <c:f>Data!$A$202</c:f>
              <c:strCache>
                <c:ptCount val="1"/>
                <c:pt idx="0">
                  <c:v>Igaunija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Pt>
            <c:idx val="5"/>
            <c:spPr>
              <a:ln>
                <a:solidFill>
                  <a:srgbClr val="0070C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Data!$B$202:$G$202</c:f>
              <c:numCache>
                <c:formatCode>0.00</c:formatCode>
                <c:ptCount val="6"/>
                <c:pt idx="0">
                  <c:v>38.052253015745045</c:v>
                </c:pt>
                <c:pt idx="1">
                  <c:v>37.860760017480324</c:v>
                </c:pt>
                <c:pt idx="2">
                  <c:v>38.486446301124325</c:v>
                </c:pt>
                <c:pt idx="3">
                  <c:v>38.823689297697037</c:v>
                </c:pt>
                <c:pt idx="4">
                  <c:v>40.121762255534556</c:v>
                </c:pt>
                <c:pt idx="5">
                  <c:v>39.721931263131459</c:v>
                </c:pt>
              </c:numCache>
            </c:numRef>
          </c:val>
        </c:ser>
        <c:marker val="1"/>
        <c:axId val="79863168"/>
        <c:axId val="79758464"/>
      </c:lineChart>
      <c:catAx>
        <c:axId val="7986316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lv-LV"/>
          </a:p>
        </c:txPr>
        <c:crossAx val="79758464"/>
        <c:crosses val="autoZero"/>
        <c:auto val="1"/>
        <c:lblAlgn val="ctr"/>
        <c:lblOffset val="100"/>
      </c:catAx>
      <c:valAx>
        <c:axId val="79758464"/>
        <c:scaling>
          <c:orientation val="minMax"/>
          <c:min val="3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0" sourceLinked="1"/>
        <c:tickLblPos val="nextTo"/>
        <c:txPr>
          <a:bodyPr rot="0" vert="horz"/>
          <a:lstStyle/>
          <a:p>
            <a:pPr>
              <a:defRPr/>
            </a:pPr>
            <a:endParaRPr lang="lv-LV"/>
          </a:p>
        </c:txPr>
        <c:crossAx val="798631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74307266707984E-2"/>
          <c:y val="0.91683253135024767"/>
          <c:w val="0.92340440809662738"/>
          <c:h val="7.8537839020122485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0.10708573928258973"/>
          <c:y val="0.11621536891221936"/>
          <c:w val="0.73677817849298821"/>
          <c:h val="0.71687882764654465"/>
        </c:manualLayout>
      </c:layout>
      <c:lineChart>
        <c:grouping val="standard"/>
        <c:ser>
          <c:idx val="0"/>
          <c:order val="0"/>
          <c:tx>
            <c:strRef>
              <c:f>Data!$A$206</c:f>
              <c:strCache>
                <c:ptCount val="1"/>
                <c:pt idx="0">
                  <c:v>Latvija</c:v>
                </c:pt>
              </c:strCache>
            </c:strRef>
          </c:tx>
          <c:spPr>
            <a:ln w="34925">
              <a:solidFill>
                <a:srgbClr val="C00000"/>
              </a:solidFill>
            </a:ln>
          </c:spPr>
          <c:marker>
            <c:symbol val="none"/>
          </c:marker>
          <c:dPt>
            <c:idx val="5"/>
            <c:spPr>
              <a:ln w="34925">
                <a:solidFill>
                  <a:srgbClr val="C0000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5"/>
              <c:layout>
                <c:manualLayout>
                  <c:x val="-8.3333333333332361E-3"/>
                  <c:y val="4.6296296296296315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Data!$B$206:$G$206</c:f>
              <c:numCache>
                <c:formatCode>0.00</c:formatCode>
                <c:ptCount val="6"/>
                <c:pt idx="0">
                  <c:v>41.634809134928162</c:v>
                </c:pt>
                <c:pt idx="1">
                  <c:v>41.0200489498473</c:v>
                </c:pt>
                <c:pt idx="2">
                  <c:v>44.084983624607347</c:v>
                </c:pt>
                <c:pt idx="3">
                  <c:v>44.254517716562788</c:v>
                </c:pt>
                <c:pt idx="4">
                  <c:v>44.31371714096106</c:v>
                </c:pt>
                <c:pt idx="5">
                  <c:v>40.015578617770608</c:v>
                </c:pt>
              </c:numCache>
            </c:numRef>
          </c:val>
        </c:ser>
        <c:ser>
          <c:idx val="1"/>
          <c:order val="1"/>
          <c:tx>
            <c:strRef>
              <c:f>Data!$A$207</c:f>
              <c:strCache>
                <c:ptCount val="1"/>
                <c:pt idx="0">
                  <c:v>Lietuva 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Pt>
            <c:idx val="5"/>
            <c:spPr>
              <a:ln>
                <a:solidFill>
                  <a:srgbClr val="00B05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Data!$B$207:$G$207</c:f>
              <c:numCache>
                <c:formatCode>0.00</c:formatCode>
                <c:ptCount val="6"/>
                <c:pt idx="0">
                  <c:v>45.795746465094837</c:v>
                </c:pt>
                <c:pt idx="1">
                  <c:v>40.055957857292661</c:v>
                </c:pt>
                <c:pt idx="2">
                  <c:v>39.93676383594002</c:v>
                </c:pt>
                <c:pt idx="3">
                  <c:v>40.032030473198752</c:v>
                </c:pt>
                <c:pt idx="4">
                  <c:v>40.138496248861969</c:v>
                </c:pt>
                <c:pt idx="5">
                  <c:v>40.24970345387792</c:v>
                </c:pt>
              </c:numCache>
            </c:numRef>
          </c:val>
        </c:ser>
        <c:ser>
          <c:idx val="2"/>
          <c:order val="2"/>
          <c:tx>
            <c:strRef>
              <c:f>Data!$A$208</c:f>
              <c:strCache>
                <c:ptCount val="1"/>
                <c:pt idx="0">
                  <c:v>Igaunija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Pt>
            <c:idx val="5"/>
            <c:spPr>
              <a:ln>
                <a:solidFill>
                  <a:srgbClr val="0070C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"/>
                  <c:y val="-5.760615335567653E-2"/>
                </c:manualLayout>
              </c:layout>
              <c:dLblPos val="r"/>
              <c:showVal val="1"/>
            </c:dLbl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Data!$B$208:$G$208</c:f>
              <c:numCache>
                <c:formatCode>0.00</c:formatCode>
                <c:ptCount val="6"/>
                <c:pt idx="0">
                  <c:v>39.442347866413847</c:v>
                </c:pt>
                <c:pt idx="1">
                  <c:v>39.314047557576458</c:v>
                </c:pt>
                <c:pt idx="2">
                  <c:v>39.931722593181881</c:v>
                </c:pt>
                <c:pt idx="3">
                  <c:v>40.157675400885594</c:v>
                </c:pt>
                <c:pt idx="4">
                  <c:v>41.415330711208156</c:v>
                </c:pt>
                <c:pt idx="5">
                  <c:v>40.913693946298075</c:v>
                </c:pt>
              </c:numCache>
            </c:numRef>
          </c:val>
        </c:ser>
        <c:marker val="1"/>
        <c:axId val="79819136"/>
        <c:axId val="79820672"/>
      </c:lineChart>
      <c:catAx>
        <c:axId val="7981913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lv-LV"/>
          </a:p>
        </c:txPr>
        <c:crossAx val="79820672"/>
        <c:crosses val="autoZero"/>
        <c:auto val="1"/>
        <c:lblAlgn val="ctr"/>
        <c:lblOffset val="100"/>
      </c:catAx>
      <c:valAx>
        <c:axId val="79820672"/>
        <c:scaling>
          <c:orientation val="minMax"/>
          <c:min val="3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0" sourceLinked="1"/>
        <c:tickLblPos val="nextTo"/>
        <c:txPr>
          <a:bodyPr rot="0" vert="horz"/>
          <a:lstStyle/>
          <a:p>
            <a:pPr>
              <a:defRPr/>
            </a:pPr>
            <a:endParaRPr lang="lv-LV"/>
          </a:p>
        </c:txPr>
        <c:crossAx val="798191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28143454146121"/>
          <c:y val="0.91683253135024767"/>
          <c:w val="0.79803704146832688"/>
          <c:h val="7.8537839020122485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hart>
    <c:autoTitleDeleted val="1"/>
    <c:plotArea>
      <c:layout>
        <c:manualLayout>
          <c:layoutTarget val="inner"/>
          <c:xMode val="edge"/>
          <c:yMode val="edge"/>
          <c:x val="0.10708573928258973"/>
          <c:y val="0.11621536891221936"/>
          <c:w val="0.70131535092592057"/>
          <c:h val="0.71687882764654465"/>
        </c:manualLayout>
      </c:layout>
      <c:lineChart>
        <c:grouping val="standard"/>
        <c:ser>
          <c:idx val="0"/>
          <c:order val="0"/>
          <c:tx>
            <c:strRef>
              <c:f>Data!$A$212</c:f>
              <c:strCache>
                <c:ptCount val="1"/>
                <c:pt idx="0">
                  <c:v>Latvija</c:v>
                </c:pt>
              </c:strCache>
            </c:strRef>
          </c:tx>
          <c:spPr>
            <a:ln w="34925">
              <a:solidFill>
                <a:srgbClr val="C00000"/>
              </a:solidFill>
            </a:ln>
          </c:spPr>
          <c:marker>
            <c:symbol val="none"/>
          </c:marker>
          <c:dPt>
            <c:idx val="5"/>
            <c:spPr>
              <a:ln w="34925">
                <a:solidFill>
                  <a:srgbClr val="C0000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5"/>
              <c:layout>
                <c:manualLayout>
                  <c:x val="-8.3333333333332361E-3"/>
                  <c:y val="4.6296296296296315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Data!$B$212:$G$212</c:f>
              <c:numCache>
                <c:formatCode>0.00</c:formatCode>
                <c:ptCount val="6"/>
                <c:pt idx="0">
                  <c:v>42.984753993760741</c:v>
                </c:pt>
                <c:pt idx="1">
                  <c:v>42.028206657938298</c:v>
                </c:pt>
                <c:pt idx="2">
                  <c:v>44.746138079120335</c:v>
                </c:pt>
                <c:pt idx="3">
                  <c:v>45.038409457730225</c:v>
                </c:pt>
                <c:pt idx="4">
                  <c:v>45.073858214854972</c:v>
                </c:pt>
                <c:pt idx="5">
                  <c:v>41.061385090303645</c:v>
                </c:pt>
              </c:numCache>
            </c:numRef>
          </c:val>
        </c:ser>
        <c:ser>
          <c:idx val="1"/>
          <c:order val="1"/>
          <c:tx>
            <c:strRef>
              <c:f>Data!$A$213</c:f>
              <c:strCache>
                <c:ptCount val="1"/>
                <c:pt idx="0">
                  <c:v>Lietuva 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Pt>
            <c:idx val="5"/>
            <c:spPr>
              <a:ln>
                <a:solidFill>
                  <a:srgbClr val="00B05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Data!$B$213:$G$213</c:f>
              <c:numCache>
                <c:formatCode>0.00</c:formatCode>
                <c:ptCount val="6"/>
                <c:pt idx="0">
                  <c:v>47.486712224753248</c:v>
                </c:pt>
                <c:pt idx="1">
                  <c:v>41.268033409263474</c:v>
                </c:pt>
                <c:pt idx="2">
                  <c:v>41.268033409263474</c:v>
                </c:pt>
                <c:pt idx="3">
                  <c:v>41.268033409263474</c:v>
                </c:pt>
                <c:pt idx="4">
                  <c:v>41.268033409263474</c:v>
                </c:pt>
                <c:pt idx="5">
                  <c:v>41.268033409263474</c:v>
                </c:pt>
              </c:numCache>
            </c:numRef>
          </c:val>
        </c:ser>
        <c:ser>
          <c:idx val="2"/>
          <c:order val="2"/>
          <c:tx>
            <c:strRef>
              <c:f>Data!$A$214</c:f>
              <c:strCache>
                <c:ptCount val="1"/>
                <c:pt idx="0">
                  <c:v>Igaunija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Pt>
            <c:idx val="5"/>
            <c:spPr>
              <a:ln>
                <a:solidFill>
                  <a:srgbClr val="0070C0"/>
                </a:solidFill>
                <a:prstDash val="sysDash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1.018506752641601E-16"/>
                  <c:y val="-1.3888888888888897E-2"/>
                </c:manualLayout>
              </c:layout>
              <c:dLblPos val="r"/>
              <c:showVal val="1"/>
            </c:dLbl>
            <c:showVal val="1"/>
          </c:dLbls>
          <c:cat>
            <c:numRef>
              <c:f>Data!$B$199:$G$199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2014</c:v>
                </c:pt>
              </c:numCache>
            </c:numRef>
          </c:cat>
          <c:val>
            <c:numRef>
              <c:f>Data!$B$214:$G$214</c:f>
              <c:numCache>
                <c:formatCode>0.00</c:formatCode>
                <c:ptCount val="6"/>
                <c:pt idx="0">
                  <c:v>40.574653398014675</c:v>
                </c:pt>
                <c:pt idx="1">
                  <c:v>40.497826865776744</c:v>
                </c:pt>
                <c:pt idx="2">
                  <c:v>41.108976317559744</c:v>
                </c:pt>
                <c:pt idx="3">
                  <c:v>41.244277400017019</c:v>
                </c:pt>
                <c:pt idx="4">
                  <c:v>42.469010405913053</c:v>
                </c:pt>
                <c:pt idx="5">
                  <c:v>41.884447472833138</c:v>
                </c:pt>
              </c:numCache>
            </c:numRef>
          </c:val>
        </c:ser>
        <c:marker val="1"/>
        <c:axId val="75605120"/>
        <c:axId val="75606656"/>
      </c:lineChart>
      <c:catAx>
        <c:axId val="7560512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lv-LV"/>
          </a:p>
        </c:txPr>
        <c:crossAx val="75606656"/>
        <c:crosses val="autoZero"/>
        <c:auto val="1"/>
        <c:lblAlgn val="ctr"/>
        <c:lblOffset val="100"/>
      </c:catAx>
      <c:valAx>
        <c:axId val="75606656"/>
        <c:scaling>
          <c:orientation val="minMax"/>
          <c:min val="3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0" sourceLinked="1"/>
        <c:tickLblPos val="nextTo"/>
        <c:txPr>
          <a:bodyPr rot="0" vert="horz"/>
          <a:lstStyle/>
          <a:p>
            <a:pPr>
              <a:defRPr/>
            </a:pPr>
            <a:endParaRPr lang="lv-LV"/>
          </a:p>
        </c:txPr>
        <c:crossAx val="75605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7234473947339205E-2"/>
          <c:y val="0.91683253135024767"/>
          <c:w val="0.86480010992930612"/>
          <c:h val="7.8537839020122485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hart>
    <c:plotArea>
      <c:layout>
        <c:manualLayout>
          <c:layoutTarget val="inner"/>
          <c:xMode val="edge"/>
          <c:yMode val="edge"/>
          <c:x val="0.15690909513358733"/>
          <c:y val="3.5593267414731712E-2"/>
          <c:w val="0.83630636367676259"/>
          <c:h val="0.81264342276145574"/>
        </c:manualLayout>
      </c:layout>
      <c:barChart>
        <c:barDir val="col"/>
        <c:grouping val="clustered"/>
        <c:ser>
          <c:idx val="0"/>
          <c:order val="0"/>
          <c:tx>
            <c:strRef>
              <c:f>Sheet2!$F$4</c:f>
              <c:strCache>
                <c:ptCount val="1"/>
                <c:pt idx="0">
                  <c:v>2011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Sheet2!$E$5:$E$9</c:f>
              <c:strCache>
                <c:ptCount val="5"/>
                <c:pt idx="0">
                  <c:v>Soc. apdroš. iemaksas</c:v>
                </c:pt>
                <c:pt idx="1">
                  <c:v>Pievienotās vērtības nodoklis</c:v>
                </c:pt>
                <c:pt idx="2">
                  <c:v>Iedzīvotāju ienākuma nodoklis</c:v>
                </c:pt>
                <c:pt idx="3">
                  <c:v>Akcīzes nodoklis</c:v>
                </c:pt>
                <c:pt idx="4">
                  <c:v>Uzņēmumu ienākuma nodoklis</c:v>
                </c:pt>
              </c:strCache>
            </c:strRef>
          </c:cat>
          <c:val>
            <c:numRef>
              <c:f>Sheet2!$F$5:$F$9</c:f>
              <c:numCache>
                <c:formatCode>0.0</c:formatCode>
                <c:ptCount val="5"/>
                <c:pt idx="0">
                  <c:v>396.64993399999997</c:v>
                </c:pt>
                <c:pt idx="1">
                  <c:v>284.37964029000011</c:v>
                </c:pt>
                <c:pt idx="2">
                  <c:v>250.82495400000002</c:v>
                </c:pt>
                <c:pt idx="3">
                  <c:v>141.67813797000008</c:v>
                </c:pt>
                <c:pt idx="4">
                  <c:v>50.36167322</c:v>
                </c:pt>
              </c:numCache>
            </c:numRef>
          </c:val>
        </c:ser>
        <c:ser>
          <c:idx val="1"/>
          <c:order val="1"/>
          <c:tx>
            <c:strRef>
              <c:f>Sheet2!$G$4</c:f>
              <c:strCache>
                <c:ptCount val="1"/>
                <c:pt idx="0">
                  <c:v>2012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8.9940963483351091E-3"/>
                  <c:y val="-8.9568591995525491E-3"/>
                </c:manualLayout>
              </c:layout>
              <c:tx>
                <c:rich>
                  <a:bodyPr/>
                  <a:lstStyle/>
                  <a:p>
                    <a:r>
                      <a:rPr lang="lv-LV" sz="1200" b="0" dirty="0" smtClean="0">
                        <a:solidFill>
                          <a:schemeClr val="tx1"/>
                        </a:solidFill>
                      </a:rPr>
                      <a:t>+10,1%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lv-LV" sz="1200" b="0" dirty="0" smtClean="0">
                        <a:solidFill>
                          <a:schemeClr val="tx1"/>
                        </a:solidFill>
                      </a:rPr>
                      <a:t>+ 25,2%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3.2966247155719426E-3"/>
                  <c:y val="3.5383999478985134E-3"/>
                </c:manualLayout>
              </c:layout>
              <c:tx>
                <c:rich>
                  <a:bodyPr/>
                  <a:lstStyle/>
                  <a:p>
                    <a:r>
                      <a:rPr lang="lv-LV" sz="1200" b="0" dirty="0" smtClean="0">
                        <a:solidFill>
                          <a:schemeClr val="tx1"/>
                        </a:solidFill>
                      </a:rPr>
                      <a:t>+</a:t>
                    </a:r>
                    <a:r>
                      <a:rPr lang="lv-LV" sz="1200" b="0" baseline="0" dirty="0" smtClean="0">
                        <a:solidFill>
                          <a:schemeClr val="tx1"/>
                        </a:solidFill>
                      </a:rPr>
                      <a:t> 9,9%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8.8228812012762625E-3"/>
                  <c:y val="6.0816997345122621E-3"/>
                </c:manualLayout>
              </c:layout>
              <c:tx>
                <c:rich>
                  <a:bodyPr/>
                  <a:lstStyle/>
                  <a:p>
                    <a:r>
                      <a:rPr lang="lv-LV" sz="1200" b="0" dirty="0">
                        <a:solidFill>
                          <a:schemeClr val="tx1"/>
                        </a:solidFill>
                      </a:rPr>
                      <a:t>+</a:t>
                    </a:r>
                    <a:r>
                      <a:rPr lang="lv-LV" sz="1200" b="0" dirty="0" smtClean="0">
                        <a:solidFill>
                          <a:schemeClr val="tx1"/>
                        </a:solidFill>
                      </a:rPr>
                      <a:t>11,4%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3.1946625990098387E-3"/>
                  <c:y val="9.7860295216240373E-3"/>
                </c:manualLayout>
              </c:layout>
              <c:tx>
                <c:rich>
                  <a:bodyPr/>
                  <a:lstStyle/>
                  <a:p>
                    <a:r>
                      <a:rPr lang="lv-LV" sz="1200" b="0" baseline="0" dirty="0" smtClean="0">
                        <a:solidFill>
                          <a:schemeClr val="tx1"/>
                        </a:solidFill>
                      </a:rPr>
                      <a:t>+31,2%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Sheet2!$E$5:$E$9</c:f>
              <c:strCache>
                <c:ptCount val="5"/>
                <c:pt idx="0">
                  <c:v>Soc. apdroš. iemaksas</c:v>
                </c:pt>
                <c:pt idx="1">
                  <c:v>Pievienotās vērtības nodoklis</c:v>
                </c:pt>
                <c:pt idx="2">
                  <c:v>Iedzīvotāju ienākuma nodoklis</c:v>
                </c:pt>
                <c:pt idx="3">
                  <c:v>Akcīzes nodoklis</c:v>
                </c:pt>
                <c:pt idx="4">
                  <c:v>Uzņēmumu ienākuma nodoklis</c:v>
                </c:pt>
              </c:strCache>
            </c:strRef>
          </c:cat>
          <c:val>
            <c:numRef>
              <c:f>Sheet2!$G$5:$G$9</c:f>
              <c:numCache>
                <c:formatCode>0.0</c:formatCode>
                <c:ptCount val="5"/>
                <c:pt idx="0">
                  <c:v>436.76919763000001</c:v>
                </c:pt>
                <c:pt idx="1">
                  <c:v>355.93400560000003</c:v>
                </c:pt>
                <c:pt idx="2">
                  <c:v>275.64097300000014</c:v>
                </c:pt>
                <c:pt idx="3">
                  <c:v>157.78694402000002</c:v>
                </c:pt>
                <c:pt idx="4">
                  <c:v>66.053787079999964</c:v>
                </c:pt>
              </c:numCache>
            </c:numRef>
          </c:val>
        </c:ser>
        <c:axId val="85233024"/>
        <c:axId val="85238912"/>
      </c:barChart>
      <c:catAx>
        <c:axId val="85233024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lv-LV"/>
          </a:p>
        </c:txPr>
        <c:crossAx val="85238912"/>
        <c:crosses val="autoZero"/>
        <c:auto val="1"/>
        <c:lblAlgn val="ctr"/>
        <c:lblOffset val="100"/>
      </c:catAx>
      <c:valAx>
        <c:axId val="85238912"/>
        <c:scaling>
          <c:orientation val="minMax"/>
        </c:scaling>
        <c:axPos val="l"/>
        <c:majorGridlines/>
        <c:numFmt formatCode="0.0" sourceLinked="1"/>
        <c:tickLblPos val="nextTo"/>
        <c:crossAx val="852330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291414496531601"/>
          <c:y val="3.5873887575710008E-2"/>
          <c:w val="0.35508555230645311"/>
          <c:h val="0.10964729972531789"/>
        </c:manualLayout>
      </c:layout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200"/>
      </a:pPr>
      <a:endParaRPr lang="lv-LV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0.16804882886160191"/>
          <c:y val="3.8004868145963606E-2"/>
          <c:w val="0.77465379688198965"/>
          <c:h val="0.80656172302694307"/>
        </c:manualLayout>
      </c:layout>
      <c:barChart>
        <c:barDir val="col"/>
        <c:grouping val="clustered"/>
        <c:ser>
          <c:idx val="0"/>
          <c:order val="0"/>
          <c:tx>
            <c:strRef>
              <c:f>Sheet2!$F$4</c:f>
              <c:strCache>
                <c:ptCount val="1"/>
                <c:pt idx="0">
                  <c:v>2011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dLblPos val="ctr"/>
            <c:showVal val="1"/>
          </c:dLbls>
          <c:cat>
            <c:strRef>
              <c:f>Sheet2!$E$5:$E$9</c:f>
              <c:strCache>
                <c:ptCount val="1"/>
                <c:pt idx="0">
                  <c:v>Nodokļu ieņēmumi</c:v>
                </c:pt>
              </c:strCache>
            </c:strRef>
          </c:cat>
          <c:val>
            <c:numRef>
              <c:f>Sheet2!$F$5</c:f>
              <c:numCache>
                <c:formatCode>0.0</c:formatCode>
                <c:ptCount val="1"/>
                <c:pt idx="0">
                  <c:v>1202.2576194800004</c:v>
                </c:pt>
              </c:numCache>
            </c:numRef>
          </c:val>
        </c:ser>
        <c:ser>
          <c:idx val="1"/>
          <c:order val="1"/>
          <c:tx>
            <c:strRef>
              <c:f>Sheet2!$G$4</c:f>
              <c:strCache>
                <c:ptCount val="1"/>
                <c:pt idx="0">
                  <c:v>2012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dLblPos val="ctr"/>
            <c:showVal val="1"/>
          </c:dLbls>
          <c:cat>
            <c:strRef>
              <c:f>Sheet2!$E$5:$E$9</c:f>
              <c:strCache>
                <c:ptCount val="1"/>
                <c:pt idx="0">
                  <c:v>Nodokļu ieņēmumi</c:v>
                </c:pt>
              </c:strCache>
            </c:strRef>
          </c:cat>
          <c:val>
            <c:numRef>
              <c:f>Sheet2!$G$5</c:f>
              <c:numCache>
                <c:formatCode>0.0</c:formatCode>
                <c:ptCount val="1"/>
                <c:pt idx="0">
                  <c:v>1374.5944551</c:v>
                </c:pt>
              </c:numCache>
            </c:numRef>
          </c:val>
        </c:ser>
        <c:axId val="85329792"/>
        <c:axId val="85331328"/>
      </c:barChart>
      <c:catAx>
        <c:axId val="853297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85331328"/>
        <c:crosses val="autoZero"/>
        <c:auto val="1"/>
        <c:lblAlgn val="ctr"/>
        <c:lblOffset val="100"/>
      </c:catAx>
      <c:valAx>
        <c:axId val="85331328"/>
        <c:scaling>
          <c:orientation val="minMax"/>
          <c:min val="0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85329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5716463819915091"/>
          <c:y val="1.8082521482287416E-2"/>
          <c:w val="0.28930150513869474"/>
          <c:h val="0.14264291515502125"/>
        </c:manualLayout>
      </c:layout>
      <c:txPr>
        <a:bodyPr/>
        <a:lstStyle/>
        <a:p>
          <a:pPr>
            <a:defRPr sz="1200"/>
          </a:pPr>
          <a:endParaRPr lang="lv-LV"/>
        </a:p>
      </c:txPr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800"/>
      </a:pPr>
      <a:endParaRPr lang="lv-LV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0.73148</cdr:x>
      <cdr:y>0.43774</cdr:y>
    </cdr:from>
    <cdr:to>
      <cdr:x>0.73148</cdr:x>
      <cdr:y>0.50509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6019800" y="1981200"/>
          <a:ext cx="0" cy="304800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0.55896</cdr:x>
      <cdr:y>0.07274</cdr:y>
    </cdr:from>
    <cdr:to>
      <cdr:x>0.75381</cdr:x>
      <cdr:y>0.14171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7811" y="303811"/>
          <a:ext cx="842827" cy="288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400" dirty="0" smtClean="0">
              <a:solidFill>
                <a:schemeClr val="tx1"/>
              </a:solidFill>
            </a:rPr>
            <a:t>+14,3%</a:t>
          </a:r>
          <a:endParaRPr lang="lv-LV" sz="140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0.61972</cdr:x>
      <cdr:y>0.08513</cdr:y>
    </cdr:from>
    <cdr:to>
      <cdr:x>0.78281</cdr:x>
      <cdr:y>0.1541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355523"/>
          <a:ext cx="720103" cy="288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dirty="0" smtClean="0">
              <a:solidFill>
                <a:schemeClr val="tx1"/>
              </a:solidFill>
            </a:rPr>
            <a:t>+ 8,5%</a:t>
          </a:r>
          <a:endParaRPr lang="lv-LV" sz="12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386" cy="4654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77" y="0"/>
            <a:ext cx="3038386" cy="4654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03ED4-26A8-4A01-BA1D-25701044CC30}" type="datetimeFigureOut">
              <a:rPr lang="lv-LV" smtClean="0"/>
              <a:pPr/>
              <a:t>2012.05.10.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498"/>
            <a:ext cx="3038386" cy="4654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77" y="8829498"/>
            <a:ext cx="3038386" cy="4654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3E550-2BF7-4F67-B7F0-99307A78427B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2677208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BA8FB-8777-4BAD-82F5-723DD8776920}" type="datetimeFigureOut">
              <a:rPr lang="lv-LV" smtClean="0"/>
              <a:pPr/>
              <a:t>2012.05.10.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A9347-7CD4-47FE-AF35-BF6BF3FECCB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62611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lv-LV" smtClean="0"/>
              <a:t>IEROBEŽOTA PIEEJAMĪBA</a:t>
            </a: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D0ED7A-4F55-4068-88C6-B678F3251BE5}" type="slidenum">
              <a:rPr lang="lv-LV" smtClean="0"/>
              <a:pPr>
                <a:defRPr/>
              </a:pPr>
              <a:t>1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652425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dirty="0"/>
          </a:p>
          <a:p>
            <a:endParaRPr lang="lv-LV" sz="1000" b="1" dirty="0">
              <a:cs typeface="Arial" charset="0"/>
            </a:endParaRPr>
          </a:p>
          <a:p>
            <a:endParaRPr lang="lv-LV" sz="1000" b="1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70EA-9B14-4CB1-894C-504C9E222603}" type="slidenum">
              <a:rPr lang="lv-LV" smtClean="0"/>
              <a:pPr>
                <a:defRPr/>
              </a:pPr>
              <a:t>20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1700016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D0ED7A-4F55-4068-88C6-B678F3251BE5}" type="slidenum">
              <a:rPr lang="lv-LV" smtClean="0"/>
              <a:pPr>
                <a:defRPr/>
              </a:pPr>
              <a:t>3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1303341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A9347-7CD4-47FE-AF35-BF6BF3FECCBD}" type="slidenum">
              <a:rPr lang="lv-LV" smtClean="0"/>
              <a:pPr/>
              <a:t>6</a:t>
            </a:fld>
            <a:endParaRPr lang="lv-LV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70EA-9B14-4CB1-894C-504C9E222603}" type="slidenum">
              <a:rPr lang="lv-LV" smtClean="0"/>
              <a:pPr>
                <a:defRPr/>
              </a:pPr>
              <a:t>9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1152985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70EA-9B14-4CB1-894C-504C9E222603}" type="slidenum">
              <a:rPr lang="lv-LV" smtClean="0"/>
              <a:pPr>
                <a:defRPr/>
              </a:pPr>
              <a:t>10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1612775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70EA-9B14-4CB1-894C-504C9E222603}" type="slidenum">
              <a:rPr lang="lv-LV" smtClean="0"/>
              <a:pPr>
                <a:defRPr/>
              </a:pPr>
              <a:t>11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203722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670EA-9B14-4CB1-894C-504C9E222603}" type="slidenum">
              <a:rPr lang="lv-LV" smtClean="0"/>
              <a:pPr>
                <a:defRPr/>
              </a:pPr>
              <a:t>12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3614175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A9347-7CD4-47FE-AF35-BF6BF3FECCBD}" type="slidenum">
              <a:rPr lang="lv-LV" smtClean="0"/>
              <a:pPr/>
              <a:t>15</a:t>
            </a:fld>
            <a:endParaRPr lang="lv-LV"/>
          </a:p>
        </p:txBody>
      </p:sp>
    </p:spTree>
    <p:extLst>
      <p:ext uri="{BB962C8B-B14F-4D97-AF65-F5344CB8AC3E}">
        <p14:creationId xmlns="" xmlns:p14="http://schemas.microsoft.com/office/powerpoint/2010/main" val="1975851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sz="1000" b="1" dirty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4D038-3A7E-449E-A3C7-D3517F12FF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2BBB-1908-4983-BBEA-7711003E0E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C73D-1CC2-434D-8B6A-5A80C465D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062037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D57EB-5CCA-4762-8818-F47F5B6296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01186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74F-55AE-48D8-A71E-F7F12E748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620569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787E-BD84-4035-A8CC-2F499563F9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508665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BE24-D9DB-438F-AEBF-4B9BBF293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89217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47DFE-7165-458A-801A-74FF0077BD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89335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F2FD-F8B4-4F57-9324-317C052F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869371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693E-D873-4B82-B434-35CC279E1A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720347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2BD8-3353-4EE9-8C85-E5A54B2F1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829379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FB81-6127-45D4-A129-12F5CCE9E9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976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09A2A-99E4-4EF4-9460-2C7AFF280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8F31-E325-4F50-B9E6-EF48867241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973880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C73D-1CC2-434D-8B6A-5A80C465D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773409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D57EB-5CCA-4762-8818-F47F5B6296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975093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74F-55AE-48D8-A71E-F7F12E748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481238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787E-BD84-4035-A8CC-2F499563F9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12044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BE24-D9DB-438F-AEBF-4B9BBF293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676861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47DFE-7165-458A-801A-74FF0077BD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578092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F2FD-F8B4-4F57-9324-317C052F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378878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693E-D873-4B82-B434-35CC279E1A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41963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2BD8-3353-4EE9-8C85-E5A54B2F1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4999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3BA3-ABF1-4623-9CBC-39CD8511234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945861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FB81-6127-45D4-A129-12F5CCE9E9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443572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8F31-E325-4F50-B9E6-EF48867241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04298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C73D-1CC2-434D-8B6A-5A80C465D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602638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D57EB-5CCA-4762-8818-F47F5B6296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54838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74F-55AE-48D8-A71E-F7F12E748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17685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787E-BD84-4035-A8CC-2F499563F9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741766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BE24-D9DB-438F-AEBF-4B9BBF293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73909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47DFE-7165-458A-801A-74FF0077BD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580128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F2FD-F8B4-4F57-9324-317C052F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871422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693E-D873-4B82-B434-35CC279E1A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115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51625" y="6092825"/>
            <a:ext cx="2063750" cy="457200"/>
          </a:xfrm>
        </p:spPr>
        <p:txBody>
          <a:bodyPr/>
          <a:lstStyle>
            <a:lvl1pPr>
              <a:defRPr b="1" i="0" baseline="0"/>
            </a:lvl1pPr>
          </a:lstStyle>
          <a:p>
            <a:pPr>
              <a:defRPr/>
            </a:pPr>
            <a:fld id="{07DB0FB7-53E0-4A35-903A-C9ECD66F3C2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7702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2BD8-3353-4EE9-8C85-E5A54B2F1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884679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FB81-6127-45D4-A129-12F5CCE9E9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315497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8F31-E325-4F50-B9E6-EF48867241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521377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C73D-1CC2-434D-8B6A-5A80C465D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527888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D57EB-5CCA-4762-8818-F47F5B6296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023167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74F-55AE-48D8-A71E-F7F12E748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416070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787E-BD84-4035-A8CC-2F499563F9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336931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BE24-D9DB-438F-AEBF-4B9BBF293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304296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47DFE-7165-458A-801A-74FF0077BD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744811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F2FD-F8B4-4F57-9324-317C052F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398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81A2-7AD7-4E80-86D1-C4F8A54F96C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6834046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693E-D873-4B82-B434-35CC279E1A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516247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2BD8-3353-4EE9-8C85-E5A54B2F1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132406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FB81-6127-45D4-A129-12F5CCE9E9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669247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8F31-E325-4F50-B9E6-EF48867241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017747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C73D-1CC2-434D-8B6A-5A80C465D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24511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D57EB-5CCA-4762-8818-F47F5B6296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2625966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74F-55AE-48D8-A71E-F7F12E748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490629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787E-BD84-4035-A8CC-2F499563F9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415143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BE24-D9DB-438F-AEBF-4B9BBF293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862415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47DFE-7165-458A-801A-74FF0077BD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1698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9B285-B95D-4AEC-B723-0C9C28AB22F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004791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F2FD-F8B4-4F57-9324-317C052F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7335946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693E-D873-4B82-B434-35CC279E1A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887920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2BD8-3353-4EE9-8C85-E5A54B2F1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777653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FB81-6127-45D4-A129-12F5CCE9E9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269194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8F31-E325-4F50-B9E6-EF48867241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1155229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C73D-1CC2-434D-8B6A-5A80C465D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208740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D57EB-5CCA-4762-8818-F47F5B6296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711720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74F-55AE-48D8-A71E-F7F12E748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720742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787E-BD84-4035-A8CC-2F499563F9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785769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BE24-D9DB-438F-AEBF-4B9BBF293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687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F2F5-A4A6-4E8A-A56C-C71D310E14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404901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47DFE-7165-458A-801A-74FF0077BD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79872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F2FD-F8B4-4F57-9324-317C052F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2588226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693E-D873-4B82-B434-35CC279E1A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2950858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2BD8-3353-4EE9-8C85-E5A54B2F1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94706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FB81-6127-45D4-A129-12F5CCE9E9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5528336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8F31-E325-4F50-B9E6-EF48867241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3318665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C73D-1CC2-434D-8B6A-5A80C465D6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0284772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D57EB-5CCA-4762-8818-F47F5B6296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9345048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74F-55AE-48D8-A71E-F7F12E748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548801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787E-BD84-4035-A8CC-2F499563F9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5214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17201-6C52-4AC9-9E0B-FCEF0153049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6716532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BE24-D9DB-438F-AEBF-4B9BBF2936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285199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47DFE-7165-458A-801A-74FF0077BD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1936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F2FD-F8B4-4F57-9324-317C052F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240310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693E-D873-4B82-B434-35CC279E1A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5527740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2BD8-3353-4EE9-8C85-E5A54B2F1F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403218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0FB81-6127-45D4-A129-12F5CCE9E9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469929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8F31-E325-4F50-B9E6-EF48867241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4779499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67A11-0898-4D4A-A4EC-763720436F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0919547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FC7F-1844-4554-BD7C-349D1ABB8B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054406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0524-E463-4D28-A35B-6450639A22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8009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7FB4-1ED9-431D-8529-5EA70F2B82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2884508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137FD-9B26-4A10-A5FD-DB72894493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0558585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4D453-7292-427D-BC47-F8FEC9FADD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82725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1B9E1-33A6-4DA5-9EF8-4A56302C83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967387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4855-BAFE-4661-852B-C021D2F063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4380101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4705-8F65-4ACD-8531-AF41F1F67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0072403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FCC7E-A632-4020-BFEA-0B3556071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8635579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912C0-4F65-47D5-B825-EE0EA1E827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8136696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16CC-422D-4161-9310-D6AD5E9EAB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0122395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67A11-0898-4D4A-A4EC-763720436F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8221701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FC7F-1844-4554-BD7C-349D1ABB8B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8594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7D4A-C0E4-472E-86A3-DB1645F10E9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6131961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0524-E463-4D28-A35B-6450639A22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19217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137FD-9B26-4A10-A5FD-DB72894493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3264120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4D453-7292-427D-BC47-F8FEC9FADD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8532477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1B9E1-33A6-4DA5-9EF8-4A56302C83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479375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4855-BAFE-4661-852B-C021D2F063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650755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4705-8F65-4ACD-8531-AF41F1F67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6447209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FCC7E-A632-4020-BFEA-0B3556071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1294614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912C0-4F65-47D5-B825-EE0EA1E827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6111558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16CC-422D-4161-9310-D6AD5E9EAB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0443680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67A11-0898-4D4A-A4EC-763720436F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463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DF66F-43A0-4B0B-B80C-EBEC6C183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1B876-F1D4-47FC-B79D-0DE22AFF32C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2602116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FC7F-1844-4554-BD7C-349D1ABB8B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4399777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0524-E463-4D28-A35B-6450639A22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5950010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137FD-9B26-4A10-A5FD-DB72894493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469828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4D453-7292-427D-BC47-F8FEC9FADD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005977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1B9E1-33A6-4DA5-9EF8-4A56302C83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099976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4855-BAFE-4661-852B-C021D2F063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5149382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4705-8F65-4ACD-8531-AF41F1F67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78159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FCC7E-A632-4020-BFEA-0B3556071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7335387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912C0-4F65-47D5-B825-EE0EA1E827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3756005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16CC-422D-4161-9310-D6AD5E9EAB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2109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02AC5-337F-4181-B06B-4A0B4B3E201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5749086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67A11-0898-4D4A-A4EC-763720436F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5608787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FC7F-1844-4554-BD7C-349D1ABB8B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7870941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0524-E463-4D28-A35B-6450639A22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2708517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137FD-9B26-4A10-A5FD-DB72894493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4609835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4D453-7292-427D-BC47-F8FEC9FADD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1846430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1B9E1-33A6-4DA5-9EF8-4A56302C83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1266413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4855-BAFE-4661-852B-C021D2F063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314747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4705-8F65-4ACD-8531-AF41F1F67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7565825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FCC7E-A632-4020-BFEA-0B3556071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7785715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912C0-4F65-47D5-B825-EE0EA1E827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1774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2F8C-283D-4713-AE9B-7165AD2F802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65911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16CC-422D-4161-9310-D6AD5E9EAB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276920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67A11-0898-4D4A-A4EC-763720436F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5921941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FC7F-1844-4554-BD7C-349D1ABB8B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069596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0524-E463-4D28-A35B-6450639A22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5405913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137FD-9B26-4A10-A5FD-DB72894493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9198057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4D453-7292-427D-BC47-F8FEC9FADD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9349166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1B9E1-33A6-4DA5-9EF8-4A56302C83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107437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4855-BAFE-4661-852B-C021D2F063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698227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4705-8F65-4ACD-8531-AF41F1F67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4777167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FCC7E-A632-4020-BFEA-0B3556071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6031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E72F-093F-420B-BC14-C7F6CD6A34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122359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912C0-4F65-47D5-B825-EE0EA1E827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5344115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16CC-422D-4161-9310-D6AD5E9EAB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7695549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67A11-0898-4D4A-A4EC-763720436F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8768094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FC7F-1844-4554-BD7C-349D1ABB8B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0137293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0524-E463-4D28-A35B-6450639A22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5301343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137FD-9B26-4A10-A5FD-DB72894493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8359262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4D453-7292-427D-BC47-F8FEC9FADD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5789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1B9E1-33A6-4DA5-9EF8-4A56302C83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7962096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4855-BAFE-4661-852B-C021D2F063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64210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4705-8F65-4ACD-8531-AF41F1F67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4576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56919-221A-459E-A70A-A3340D82869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9616395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FCC7E-A632-4020-BFEA-0B3556071A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1300596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912C0-4F65-47D5-B825-EE0EA1E827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1444120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16CC-422D-4161-9310-D6AD5E9EAB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02068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DA3B5-2190-4D43-8317-44D10F63B97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21878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4F81-220D-4843-ABFB-F43B5D45E43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4990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AF78-54D7-46F0-AB4A-A2C2064F6A4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1731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ADDD-E307-4D8F-AEAD-DDB57BEDED7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51294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DC6DB-E174-4A58-8F54-7844796F3E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683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C226-DFD1-4149-9495-FF69329D1E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BD94-FC87-4C06-AF1E-7F7A1CFE81E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6007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7746-5266-448D-9BB1-204D62F07D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27049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E3C05-22BE-40D8-870C-40729D02ED2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37196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F223D-66C5-42C6-9A55-AEF2A98D6CD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52617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E72F-093F-420B-BC14-C7F6CD6A34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17120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56919-221A-459E-A70A-A3340D82869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6452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DA3B5-2190-4D43-8317-44D10F63B97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4885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4F81-220D-4843-ABFB-F43B5D45E43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416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AF78-54D7-46F0-AB4A-A2C2064F6A4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64626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ADDD-E307-4D8F-AEAD-DDB57BEDED7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927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C24B8-B79E-4984-9E33-75203FAE66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DC6DB-E174-4A58-8F54-7844796F3E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43288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BD94-FC87-4C06-AF1E-7F7A1CFE81E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40680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7746-5266-448D-9BB1-204D62F07D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24567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E3C05-22BE-40D8-870C-40729D02ED2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35586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F223D-66C5-42C6-9A55-AEF2A98D6CD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71753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E72F-093F-420B-BC14-C7F6CD6A34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70726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56919-221A-459E-A70A-A3340D82869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46541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DA3B5-2190-4D43-8317-44D10F63B97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5586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4F81-220D-4843-ABFB-F43B5D45E43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91364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AF78-54D7-46F0-AB4A-A2C2064F6A4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41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A242D-38D8-4254-89B1-F62004515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ADDD-E307-4D8F-AEAD-DDB57BEDED7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77898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DC6DB-E174-4A58-8F54-7844796F3E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37917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BD94-FC87-4C06-AF1E-7F7A1CFE81E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45481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7746-5266-448D-9BB1-204D62F07D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18387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E3C05-22BE-40D8-870C-40729D02ED2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75563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F223D-66C5-42C6-9A55-AEF2A98D6CD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582680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E72F-093F-420B-BC14-C7F6CD6A34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4516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56919-221A-459E-A70A-A3340D82869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67851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DA3B5-2190-4D43-8317-44D10F63B97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027262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4F81-220D-4843-ABFB-F43B5D45E43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44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7B282-B3B9-45BD-80A6-E90E7BB116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AF78-54D7-46F0-AB4A-A2C2064F6A4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33268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ADDD-E307-4D8F-AEAD-DDB57BEDED7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98648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DC6DB-E174-4A58-8F54-7844796F3E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26840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BD94-FC87-4C06-AF1E-7F7A1CFE81E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45141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7746-5266-448D-9BB1-204D62F07D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66629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E3C05-22BE-40D8-870C-40729D02ED2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06661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F223D-66C5-42C6-9A55-AEF2A98D6CD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56013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E72F-093F-420B-BC14-C7F6CD6A34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712473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56919-221A-459E-A70A-A3340D82869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97277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DA3B5-2190-4D43-8317-44D10F63B97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601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64198-AA3E-48EB-B359-E7C7F7108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4F81-220D-4843-ABFB-F43B5D45E43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164003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AF78-54D7-46F0-AB4A-A2C2064F6A4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83067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ADDD-E307-4D8F-AEAD-DDB57BEDED7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73613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DC6DB-E174-4A58-8F54-7844796F3E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55349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BD94-FC87-4C06-AF1E-7F7A1CFE81E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8473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7746-5266-448D-9BB1-204D62F07D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49826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E3C05-22BE-40D8-870C-40729D02ED2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523830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F223D-66C5-42C6-9A55-AEF2A98D6CD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32445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3BA3-ABF1-4623-9CBC-39CD8511234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06428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51625" y="6092825"/>
            <a:ext cx="2063750" cy="457200"/>
          </a:xfrm>
        </p:spPr>
        <p:txBody>
          <a:bodyPr/>
          <a:lstStyle>
            <a:lvl1pPr>
              <a:defRPr b="1" i="0" baseline="0"/>
            </a:lvl1pPr>
          </a:lstStyle>
          <a:p>
            <a:pPr>
              <a:defRPr/>
            </a:pPr>
            <a:fld id="{07DB0FB7-53E0-4A35-903A-C9ECD66F3C2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50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7F058-EA13-45C8-92AD-EF1F4E26C8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81A2-7AD7-4E80-86D1-C4F8A54F96C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07675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9B285-B95D-4AEC-B723-0C9C28AB22F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954376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F2F5-A4A6-4E8A-A56C-C71D310E14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74669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17201-6C52-4AC9-9E0B-FCEF0153049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737747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7FB4-1ED9-431D-8529-5EA70F2B82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368888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7D4A-C0E4-472E-86A3-DB1645F10E9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944864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1B876-F1D4-47FC-B79D-0DE22AFF32C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470385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02AC5-337F-4181-B06B-4A0B4B3E201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192360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2F8C-283D-4713-AE9B-7165AD2F802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139658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3BA3-ABF1-4623-9CBC-39CD8511234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430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5EA85-DB4A-4890-A29B-AEB435A0E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51625" y="6092825"/>
            <a:ext cx="2063750" cy="457200"/>
          </a:xfrm>
        </p:spPr>
        <p:txBody>
          <a:bodyPr/>
          <a:lstStyle>
            <a:lvl1pPr>
              <a:defRPr b="1" i="0" baseline="0"/>
            </a:lvl1pPr>
          </a:lstStyle>
          <a:p>
            <a:pPr>
              <a:defRPr/>
            </a:pPr>
            <a:fld id="{07DB0FB7-53E0-4A35-903A-C9ECD66F3C2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337921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81A2-7AD7-4E80-86D1-C4F8A54F96C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651166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9B285-B95D-4AEC-B723-0C9C28AB22F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474018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F2F5-A4A6-4E8A-A56C-C71D310E14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069698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17201-6C52-4AC9-9E0B-FCEF0153049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02735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7FB4-1ED9-431D-8529-5EA70F2B82F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414933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7D4A-C0E4-472E-86A3-DB1645F10E9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636480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1B876-F1D4-47FC-B79D-0DE22AFF32C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18115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02AC5-337F-4181-B06B-4A0B4B3E201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742466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2F8C-283D-4713-AE9B-7165AD2F802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919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slideLayout" Target="../slideLayouts/slideLayout24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25636B-7C42-413C-ABA1-0CC102F83A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lv-LV"/>
              <a:t> </a:t>
            </a:r>
          </a:p>
        </p:txBody>
      </p:sp>
      <p:pic>
        <p:nvPicPr>
          <p:cNvPr id="40979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4C159C-B06F-4AA5-98F3-B7AA9CD32D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76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4C159C-B06F-4AA5-98F3-B7AA9CD32D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9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4C159C-B06F-4AA5-98F3-B7AA9CD32D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368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4C159C-B06F-4AA5-98F3-B7AA9CD32D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772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4C159C-B06F-4AA5-98F3-B7AA9CD32D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554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4C159C-B06F-4AA5-98F3-B7AA9CD32D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830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4C159C-B06F-4AA5-98F3-B7AA9CD32D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192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35E443-838F-492B-A007-9932B14E33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dirty="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491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35E443-838F-492B-A007-9932B14E33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dirty="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888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35E443-838F-492B-A007-9932B14E33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dirty="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471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  <a:latin typeface="Arial"/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  <a:latin typeface="Arial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  <a:latin typeface="Arial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  <a:latin typeface="Arial"/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  <a:latin typeface="Arial"/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  <a:latin typeface="Arial"/>
            </a:endParaRPr>
          </a:p>
        </p:txBody>
      </p:sp>
      <p:sp>
        <p:nvSpPr>
          <p:cNvPr id="922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A9B857E-C43E-4D70-8DCD-5335BF2878F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lv-LV">
                <a:solidFill>
                  <a:prstClr val="black"/>
                </a:solidFill>
                <a:latin typeface="Arial"/>
              </a:rPr>
              <a:t> </a:t>
            </a:r>
          </a:p>
        </p:txBody>
      </p:sp>
      <p:pic>
        <p:nvPicPr>
          <p:cNvPr id="9230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310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35E443-838F-492B-A007-9932B14E33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dirty="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480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35E443-838F-492B-A007-9932B14E33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dirty="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94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35E443-838F-492B-A007-9932B14E33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dirty="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97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41C44-B3A1-4495-A330-D8E86CE2034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260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41C44-B3A1-4495-A330-D8E86CE2034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198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41C44-B3A1-4495-A330-D8E86CE2034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371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41C44-B3A1-4495-A330-D8E86CE2034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823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41C44-B3A1-4495-A330-D8E86CE2034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435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922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A9B857E-C43E-4D70-8DCD-5335BF2878F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lv-LV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9230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043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  <p:sp>
        <p:nvSpPr>
          <p:cNvPr id="922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A9B857E-C43E-4D70-8DCD-5335BF2878F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lv-LV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9230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346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271" name="Rectangle 5"/>
            <p:cNvSpPr>
              <a:spLocks noChangeArrowheads="1"/>
            </p:cNvSpPr>
            <p:nvPr/>
          </p:nvSpPr>
          <p:spPr bwMode="auto">
            <a:xfrm>
              <a:off x="0" y="1420"/>
              <a:ext cx="5760" cy="2685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2" name="Rectangle 6"/>
            <p:cNvSpPr>
              <a:spLocks noChangeArrowheads="1"/>
            </p:cNvSpPr>
            <p:nvPr/>
          </p:nvSpPr>
          <p:spPr bwMode="auto">
            <a:xfrm>
              <a:off x="0" y="4066"/>
              <a:ext cx="5760" cy="254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3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1445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7086600" y="59245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/>
          </a:p>
        </p:txBody>
      </p:sp>
      <p:sp>
        <p:nvSpPr>
          <p:cNvPr id="112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67544" y="2348880"/>
            <a:ext cx="8358188" cy="3795712"/>
          </a:xfrm>
        </p:spPr>
        <p:txBody>
          <a:bodyPr/>
          <a:lstStyle/>
          <a:p>
            <a:pPr algn="ctr"/>
            <a:r>
              <a:rPr lang="lv-LV" sz="32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lv-LV" sz="3200" b="1" dirty="0" smtClean="0">
                <a:latin typeface="Times New Roman" pitchFamily="18" charset="0"/>
                <a:cs typeface="Times New Roman" pitchFamily="18" charset="0"/>
              </a:rPr>
              <a:t>odokļu iespējamās izmaiņas</a:t>
            </a:r>
            <a:br>
              <a:rPr lang="lv-LV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3200" b="1" dirty="0" smtClean="0">
                <a:latin typeface="Times New Roman" pitchFamily="18" charset="0"/>
                <a:cs typeface="Times New Roman" pitchFamily="18" charset="0"/>
              </a:rPr>
              <a:t> 2012.-2015. gadā</a:t>
            </a:r>
            <a:br>
              <a:rPr lang="lv-LV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15" descr="FM_lat_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-171450"/>
            <a:ext cx="5040313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75879" y="4786323"/>
            <a:ext cx="6336704" cy="1595428"/>
          </a:xfrm>
        </p:spPr>
        <p:txBody>
          <a:bodyPr/>
          <a:lstStyle/>
          <a:p>
            <a:pPr eaLnBrk="1" hangingPunct="1"/>
            <a:endParaRPr lang="lv-LV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/>
            <a:endParaRPr lang="lv-LV" sz="1000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/>
            <a:endParaRPr lang="lv-LV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/>
            <a:endParaRPr lang="lv-LV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/>
            <a:r>
              <a:rPr lang="lv-LV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2012. gada 9.maijs</a:t>
            </a:r>
          </a:p>
        </p:txBody>
      </p:sp>
    </p:spTree>
    <p:extLst>
      <p:ext uri="{BB962C8B-B14F-4D97-AF65-F5344CB8AC3E}">
        <p14:creationId xmlns="" xmlns:p14="http://schemas.microsoft.com/office/powerpoint/2010/main" val="423464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2614" y="188640"/>
            <a:ext cx="6957020" cy="1251992"/>
          </a:xfrm>
        </p:spPr>
        <p:txBody>
          <a:bodyPr/>
          <a:lstStyle/>
          <a:p>
            <a:r>
              <a:rPr lang="lv-LV" sz="2800" b="1" dirty="0"/>
              <a:t>Nodokļu plaisa zemo algu grupās strādājošam ES 2011.gadā (*2010.gadā), 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0250" y="6165304"/>
            <a:ext cx="2063750" cy="457200"/>
          </a:xfrm>
        </p:spPr>
        <p:txBody>
          <a:bodyPr/>
          <a:lstStyle/>
          <a:p>
            <a:pPr>
              <a:defRPr/>
            </a:pPr>
            <a:fld id="{18ED1E29-17F1-4F85-8DBB-73A34A3371D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="" xmlns:p14="http://schemas.microsoft.com/office/powerpoint/2010/main" val="1116680341"/>
              </p:ext>
            </p:extLst>
          </p:nvPr>
        </p:nvGraphicFramePr>
        <p:xfrm>
          <a:off x="467544" y="1792922"/>
          <a:ext cx="7848872" cy="4228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467544" y="6021288"/>
            <a:ext cx="16450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600" b="1" i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Avots: </a:t>
            </a:r>
            <a:r>
              <a:rPr lang="lv-LV" sz="16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Eurostat</a:t>
            </a:r>
            <a:endParaRPr lang="lv-LV" sz="160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47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769100" cy="1143000"/>
          </a:xfrm>
        </p:spPr>
        <p:txBody>
          <a:bodyPr/>
          <a:lstStyle/>
          <a:p>
            <a:r>
              <a:rPr lang="lv-LV" sz="3200" b="1" dirty="0"/>
              <a:t>Piedāvātais </a:t>
            </a:r>
            <a:r>
              <a:rPr lang="lv-LV" sz="3200" b="1" dirty="0" smtClean="0"/>
              <a:t>risinājums </a:t>
            </a:r>
            <a:br>
              <a:rPr lang="lv-LV" sz="3200" b="1" dirty="0" smtClean="0"/>
            </a:br>
            <a:endParaRPr lang="lv-LV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D1E29-17F1-4F85-8DBB-73A34A3371D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02250412"/>
              </p:ext>
            </p:extLst>
          </p:nvPr>
        </p:nvGraphicFramePr>
        <p:xfrm>
          <a:off x="611560" y="1988840"/>
          <a:ext cx="777686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864096"/>
                <a:gridCol w="2016224"/>
                <a:gridCol w="2232248"/>
                <a:gridCol w="1440161"/>
              </a:tblGrid>
              <a:tr h="761934"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Gads</a:t>
                      </a:r>
                      <a:endParaRPr lang="lv-LV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IIN likme</a:t>
                      </a:r>
                      <a:endParaRPr lang="lv-LV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Neapliekamais minimums,</a:t>
                      </a:r>
                      <a:r>
                        <a:rPr lang="lv-LV" sz="1800" baseline="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lv-LV" sz="1800" baseline="0" dirty="0" smtClean="0">
                          <a:latin typeface="+mn-lt"/>
                          <a:cs typeface="Times New Roman" pitchFamily="18" charset="0"/>
                        </a:rPr>
                        <a:t>Ls mēnesī</a:t>
                      </a:r>
                      <a:endParaRPr lang="lv-LV" sz="1800" b="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Atvieglojumi par apgādājamiem, </a:t>
                      </a:r>
                    </a:p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Ls mēnesī</a:t>
                      </a:r>
                      <a:endParaRPr lang="lv-LV" sz="1800" b="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Fiskālā ietekme*, </a:t>
                      </a:r>
                    </a:p>
                    <a:p>
                      <a:pPr algn="ctr"/>
                      <a:r>
                        <a:rPr lang="lv-LV" sz="1800" dirty="0" err="1" smtClean="0">
                          <a:latin typeface="+mn-lt"/>
                          <a:cs typeface="Times New Roman" pitchFamily="18" charset="0"/>
                        </a:rPr>
                        <a:t>milj</a:t>
                      </a:r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. latu</a:t>
                      </a:r>
                      <a:endParaRPr lang="lv-LV" sz="1800" b="0" i="1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9735"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2012</a:t>
                      </a:r>
                      <a:endParaRPr lang="lv-LV" sz="18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smtClean="0">
                          <a:latin typeface="+mn-lt"/>
                          <a:cs typeface="Times New Roman" pitchFamily="18" charset="0"/>
                        </a:rPr>
                        <a:t>25%</a:t>
                      </a:r>
                      <a:endParaRPr lang="lv-LV" sz="1800" b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45</a:t>
                      </a:r>
                      <a:endParaRPr lang="lv-LV" sz="1800" b="0" i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70</a:t>
                      </a:r>
                      <a:endParaRPr lang="lv-LV" sz="1800" b="0" i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800" b="1" i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9735"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2013</a:t>
                      </a:r>
                      <a:endParaRPr lang="lv-LV" sz="1400" b="0" i="1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24%</a:t>
                      </a:r>
                      <a:endParaRPr lang="lv-LV" sz="1800" b="1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60*</a:t>
                      </a:r>
                      <a:endParaRPr lang="lv-LV" sz="1800" b="1" i="0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70</a:t>
                      </a:r>
                      <a:endParaRPr lang="lv-LV" sz="1800" b="1" i="0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latin typeface="+mn-lt"/>
                          <a:cs typeface="Times New Roman" pitchFamily="18" charset="0"/>
                        </a:rPr>
                        <a:t>-43</a:t>
                      </a:r>
                      <a:endParaRPr lang="lv-LV" sz="1800" b="1" i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9735">
                <a:tc>
                  <a:txBody>
                    <a:bodyPr/>
                    <a:lstStyle/>
                    <a:p>
                      <a:pPr algn="ctr"/>
                      <a:r>
                        <a:rPr lang="lv-LV" sz="1800" smtClean="0">
                          <a:latin typeface="+mn-lt"/>
                          <a:cs typeface="Times New Roman" pitchFamily="18" charset="0"/>
                        </a:rPr>
                        <a:t>2014</a:t>
                      </a:r>
                      <a:endParaRPr lang="lv-LV" sz="1800" b="1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3E8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22%</a:t>
                      </a:r>
                      <a:endParaRPr lang="lv-LV" sz="1800" b="1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3E8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70</a:t>
                      </a:r>
                      <a:endParaRPr lang="lv-LV" sz="1800" b="1" i="0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3E8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75</a:t>
                      </a:r>
                      <a:endParaRPr lang="lv-LV" sz="1800" b="1" i="0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3E8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latin typeface="+mn-lt"/>
                          <a:cs typeface="Times New Roman" pitchFamily="18" charset="0"/>
                        </a:rPr>
                        <a:t>-85</a:t>
                      </a:r>
                      <a:endParaRPr lang="lv-LV" sz="1800" b="1" i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3E8F1"/>
                    </a:solidFill>
                  </a:tcPr>
                </a:tc>
              </a:tr>
              <a:tr h="309735">
                <a:tc>
                  <a:txBody>
                    <a:bodyPr/>
                    <a:lstStyle/>
                    <a:p>
                      <a:pPr algn="ctr"/>
                      <a:r>
                        <a:rPr lang="lv-LV" sz="1800" smtClean="0">
                          <a:latin typeface="+mn-lt"/>
                          <a:cs typeface="Times New Roman" pitchFamily="18" charset="0"/>
                        </a:rPr>
                        <a:t>2015</a:t>
                      </a:r>
                      <a:endParaRPr lang="lv-LV" sz="1800" b="1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20%</a:t>
                      </a:r>
                      <a:endParaRPr lang="lv-LV" sz="1800" b="1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80</a:t>
                      </a:r>
                      <a:endParaRPr lang="lv-LV" sz="1800" b="1" i="0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80</a:t>
                      </a:r>
                      <a:endParaRPr lang="lv-LV" sz="1800" b="1" i="0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latin typeface="+mn-lt"/>
                          <a:cs typeface="Times New Roman" pitchFamily="18" charset="0"/>
                        </a:rPr>
                        <a:t>-88</a:t>
                      </a:r>
                      <a:endParaRPr lang="lv-LV" sz="1800" b="1" i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9735">
                <a:tc gridSpan="3">
                  <a:txBody>
                    <a:bodyPr/>
                    <a:lstStyle/>
                    <a:p>
                      <a:pPr algn="ctr"/>
                      <a:endParaRPr lang="lv-LV" sz="180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v-LV" sz="200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v-LV" sz="2000" b="0" i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 smtClean="0">
                          <a:latin typeface="+mn-lt"/>
                          <a:cs typeface="Times New Roman" pitchFamily="18" charset="0"/>
                        </a:rPr>
                        <a:t>Kopā</a:t>
                      </a:r>
                      <a:endParaRPr lang="lv-LV" sz="1800" b="1" dirty="0" smtClean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>
                          <a:latin typeface="+mn-lt"/>
                          <a:cs typeface="Times New Roman" pitchFamily="18" charset="0"/>
                        </a:rPr>
                        <a:t>-217</a:t>
                      </a:r>
                      <a:endParaRPr lang="lv-LV" sz="1800" b="1" i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08682" y="4941168"/>
            <a:ext cx="7805828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 fontAlgn="auto">
              <a:spcBef>
                <a:spcPts val="0"/>
              </a:spcBef>
              <a:spcAft>
                <a:spcPts val="0"/>
              </a:spcAft>
              <a:tabLst>
                <a:tab pos="173038" algn="l"/>
              </a:tabLst>
              <a:defRPr/>
            </a:pPr>
            <a:r>
              <a:rPr lang="lv-LV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	* no pusgada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tabLst>
                <a:tab pos="173038" algn="l"/>
              </a:tabLst>
              <a:defRPr/>
            </a:pPr>
            <a:endParaRPr lang="lv-LV" dirty="0" smtClean="0">
              <a:solidFill>
                <a:srgbClr val="002060"/>
              </a:solidFill>
              <a:latin typeface="+mn-lt"/>
              <a:cs typeface="Times New Roman" pitchFamily="18" charset="0"/>
            </a:endParaRPr>
          </a:p>
          <a:p>
            <a:pPr marL="285750" lvl="0" indent="-285750" algn="just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tabLst>
                <a:tab pos="173038" algn="l"/>
              </a:tabLst>
              <a:defRPr/>
            </a:pPr>
            <a:r>
              <a:rPr lang="lv-LV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Faktiskā viena gada tīrā ietekme. </a:t>
            </a:r>
          </a:p>
          <a:p>
            <a:pPr marL="285750" lvl="0" indent="-285750" algn="just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tabLst>
                <a:tab pos="173038" algn="l"/>
              </a:tabLst>
              <a:defRPr/>
            </a:pPr>
            <a:r>
              <a:rPr lang="lv-LV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Kopējā uzkrātā ietekme 2013.-2015.gadā </a:t>
            </a:r>
            <a:r>
              <a:rPr lang="lv-LV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-436 </a:t>
            </a:r>
            <a:r>
              <a:rPr lang="lv-LV" b="1" dirty="0" err="1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milj</a:t>
            </a:r>
            <a:r>
              <a:rPr lang="lv-LV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. latu </a:t>
            </a:r>
            <a:endParaRPr lang="lv-LV" b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9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362" y="116632"/>
            <a:ext cx="6769100" cy="1143000"/>
          </a:xfrm>
        </p:spPr>
        <p:txBody>
          <a:bodyPr/>
          <a:lstStyle/>
          <a:p>
            <a:r>
              <a:rPr lang="lv-LV" sz="3200" b="1" dirty="0"/>
              <a:t>Piedāvātais risinājums – </a:t>
            </a:r>
            <a:r>
              <a:rPr lang="lv-LV" sz="3200" b="1" dirty="0" smtClean="0"/>
              <a:t>tiek izlīdzināta nodokļu </a:t>
            </a:r>
            <a:r>
              <a:rPr lang="lv-LV" sz="3200" b="1" dirty="0"/>
              <a:t>plaisa Baltijas valstu līmenī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79240" y="6093296"/>
            <a:ext cx="2063750" cy="457200"/>
          </a:xfrm>
        </p:spPr>
        <p:txBody>
          <a:bodyPr/>
          <a:lstStyle/>
          <a:p>
            <a:pPr>
              <a:defRPr/>
            </a:pPr>
            <a:fld id="{18ED1E29-17F1-4F85-8DBB-73A34A3371D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9552" y="1901984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Nodokļu plaisa </a:t>
            </a:r>
          </a:p>
          <a:p>
            <a:pPr algn="ctr"/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  67% </a:t>
            </a:r>
            <a:r>
              <a:rPr lang="lv-LV" sz="1600" b="1" dirty="0" err="1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vid</a:t>
            </a:r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. alga</a:t>
            </a:r>
            <a:r>
              <a:rPr lang="lv-LV" sz="160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, %</a:t>
            </a:r>
            <a:endParaRPr lang="lv-LV" sz="160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195236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Nodokļu plaisa </a:t>
            </a:r>
          </a:p>
          <a:p>
            <a:pPr algn="ctr"/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  100% </a:t>
            </a:r>
            <a:r>
              <a:rPr lang="lv-LV" sz="1600" b="1" dirty="0" err="1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vid</a:t>
            </a:r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. alga</a:t>
            </a:r>
            <a:r>
              <a:rPr lang="lv-LV" sz="160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, %</a:t>
            </a:r>
            <a:endParaRPr lang="lv-LV" sz="160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1952360"/>
            <a:ext cx="223224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Nodokļu plaisa </a:t>
            </a:r>
          </a:p>
          <a:p>
            <a:pPr algn="ctr"/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 167% </a:t>
            </a:r>
            <a:r>
              <a:rPr lang="lv-LV" sz="1600" b="1" dirty="0" err="1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vid</a:t>
            </a:r>
            <a:r>
              <a:rPr lang="lv-LV" sz="16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. alga</a:t>
            </a:r>
            <a:r>
              <a:rPr lang="lv-LV" sz="160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, %                                          </a:t>
            </a:r>
            <a:endParaRPr lang="lv-LV" sz="160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34495" y="1481598"/>
            <a:ext cx="6769100" cy="44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v-LV" sz="18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IIN likmes izmaiņas uz 20% un NM uz 80 LVL/</a:t>
            </a:r>
            <a:r>
              <a:rPr lang="lv-LV" sz="1800" b="1" dirty="0" err="1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mēn</a:t>
            </a:r>
            <a:r>
              <a:rPr lang="lv-LV" sz="18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6595633"/>
              </p:ext>
            </p:extLst>
          </p:nvPr>
        </p:nvGraphicFramePr>
        <p:xfrm>
          <a:off x="557808" y="2480190"/>
          <a:ext cx="2646040" cy="3685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82608948"/>
              </p:ext>
            </p:extLst>
          </p:nvPr>
        </p:nvGraphicFramePr>
        <p:xfrm>
          <a:off x="3203848" y="2244746"/>
          <a:ext cx="2808312" cy="3920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57486449"/>
              </p:ext>
            </p:extLst>
          </p:nvPr>
        </p:nvGraphicFramePr>
        <p:xfrm>
          <a:off x="6084168" y="2486759"/>
          <a:ext cx="2736304" cy="3678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2944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/>
          <a:lstStyle/>
          <a:p>
            <a:pPr algn="ctr"/>
            <a:r>
              <a:rPr lang="lv-LV" sz="4000" b="1" dirty="0" smtClean="0">
                <a:latin typeface="Times New Roman" pitchFamily="18" charset="0"/>
                <a:cs typeface="Times New Roman" pitchFamily="18" charset="0"/>
              </a:rPr>
              <a:t>Pievienotās vērtības nodoklis</a:t>
            </a:r>
            <a:endParaRPr lang="lv-LV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4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6940872" cy="1143000"/>
          </a:xfrm>
        </p:spPr>
        <p:txBody>
          <a:bodyPr/>
          <a:lstStyle/>
          <a:p>
            <a:r>
              <a:rPr lang="lv-LV" sz="2900" b="1" dirty="0" smtClean="0"/>
              <a:t>PVN likmju salīdzinājums Baltijas valstīs</a:t>
            </a:r>
            <a:endParaRPr lang="lv-LV" sz="2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07037925"/>
              </p:ext>
            </p:extLst>
          </p:nvPr>
        </p:nvGraphicFramePr>
        <p:xfrm>
          <a:off x="495300" y="1905001"/>
          <a:ext cx="8351836" cy="4452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351"/>
                <a:gridCol w="2633429"/>
                <a:gridCol w="2173704"/>
                <a:gridCol w="1889352"/>
              </a:tblGrid>
              <a:tr h="485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lv-LV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solidFill>
                            <a:schemeClr val="bg1"/>
                          </a:solidFill>
                          <a:effectLst/>
                        </a:rPr>
                        <a:t>Latvija</a:t>
                      </a:r>
                      <a:endParaRPr lang="lv-LV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chemeClr val="bg1"/>
                          </a:solidFill>
                          <a:effectLst/>
                        </a:rPr>
                        <a:t>Lietuva</a:t>
                      </a:r>
                      <a:endParaRPr lang="lv-LV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solidFill>
                            <a:schemeClr val="bg1"/>
                          </a:solidFill>
                          <a:effectLst/>
                        </a:rPr>
                        <a:t>Igaunija</a:t>
                      </a:r>
                      <a:endParaRPr lang="lv-LV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</a:tr>
              <a:tr h="4327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err="1" smtClean="0">
                          <a:solidFill>
                            <a:schemeClr val="bg1"/>
                          </a:solidFill>
                          <a:effectLst/>
                        </a:rPr>
                        <a:t>Standartlikme</a:t>
                      </a:r>
                      <a:r>
                        <a:rPr lang="lv-LV" sz="14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lv-LV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solidFill>
                            <a:srgbClr val="132777"/>
                          </a:solidFill>
                          <a:effectLst/>
                        </a:rPr>
                        <a:t>22%</a:t>
                      </a:r>
                      <a:endParaRPr lang="lv-LV" sz="1400" b="1" dirty="0">
                        <a:solidFill>
                          <a:srgbClr val="132777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solidFill>
                            <a:srgbClr val="132777"/>
                          </a:solidFill>
                          <a:effectLst/>
                        </a:rPr>
                        <a:t>21%</a:t>
                      </a:r>
                      <a:endParaRPr lang="lv-LV" sz="1400" b="1" dirty="0">
                        <a:solidFill>
                          <a:srgbClr val="132777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solidFill>
                            <a:srgbClr val="132777"/>
                          </a:solidFill>
                          <a:effectLst/>
                        </a:rPr>
                        <a:t>20%</a:t>
                      </a:r>
                      <a:endParaRPr lang="lv-LV" sz="1400" b="1" dirty="0">
                        <a:solidFill>
                          <a:srgbClr val="132777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</a:tr>
              <a:tr h="4028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smtClean="0">
                          <a:solidFill>
                            <a:schemeClr val="bg1"/>
                          </a:solidFill>
                          <a:effectLst/>
                        </a:rPr>
                        <a:t>Samazinātā likme</a:t>
                      </a:r>
                      <a:endParaRPr lang="lv-LV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solidFill>
                            <a:srgbClr val="132777"/>
                          </a:solidFill>
                          <a:effectLst/>
                        </a:rPr>
                        <a:t>12%</a:t>
                      </a:r>
                      <a:endParaRPr lang="lv-LV" sz="1400" b="1" dirty="0">
                        <a:solidFill>
                          <a:srgbClr val="132777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solidFill>
                            <a:srgbClr val="132777"/>
                          </a:solidFill>
                          <a:effectLst/>
                        </a:rPr>
                        <a:t>5/9%</a:t>
                      </a:r>
                      <a:endParaRPr lang="lv-LV" sz="1400" b="1" dirty="0">
                        <a:solidFill>
                          <a:srgbClr val="132777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solidFill>
                            <a:srgbClr val="132777"/>
                          </a:solidFill>
                          <a:effectLst/>
                        </a:rPr>
                        <a:t>9%</a:t>
                      </a:r>
                      <a:endParaRPr lang="lv-LV" sz="1400" b="1" dirty="0">
                        <a:solidFill>
                          <a:srgbClr val="132777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 anchor="ctr"/>
                </a:tc>
              </a:tr>
              <a:tr h="31318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bg1"/>
                          </a:solidFill>
                          <a:effectLst/>
                        </a:rPr>
                        <a:t>Samazināto likmju preces   un   pakalpojumi  </a:t>
                      </a:r>
                      <a:endParaRPr lang="lv-LV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-medikamentiem;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-medicīnisko ierīču un medicīnas preču iegādēm</a:t>
                      </a: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zīdaiņiem paredzētajām </a:t>
                      </a:r>
                      <a:r>
                        <a:rPr lang="lv-LV" sz="1200" baseline="0" dirty="0" smtClean="0">
                          <a:solidFill>
                            <a:srgbClr val="132777"/>
                          </a:solidFill>
                          <a:effectLst/>
                        </a:rPr>
                        <a:t>specializēto produktu piegādēm;</a:t>
                      </a:r>
                      <a:endParaRPr lang="lv-LV" sz="1200" dirty="0">
                        <a:solidFill>
                          <a:srgbClr val="132777"/>
                        </a:solidFill>
                        <a:effectLst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siltumenerģijai;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malkai</a:t>
                      </a: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sabiedriskā transporta </a:t>
                      </a: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pakalpojumiem;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grāmatām</a:t>
                      </a: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laikrakstiem;</a:t>
                      </a:r>
                      <a:endParaRPr lang="lv-LV" sz="1200" dirty="0">
                        <a:solidFill>
                          <a:srgbClr val="132777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viesu </a:t>
                      </a: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izmitināšanas pakalpojumiem</a:t>
                      </a: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200" dirty="0">
                        <a:solidFill>
                          <a:srgbClr val="132777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grāmatām (9%);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200" dirty="0" smtClean="0">
                        <a:solidFill>
                          <a:srgbClr val="132777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Līdz 31.12.2012.:</a:t>
                      </a:r>
                      <a:endParaRPr lang="lv-LV" sz="1200" dirty="0">
                        <a:solidFill>
                          <a:srgbClr val="132777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-</a:t>
                      </a: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medikamentiem un medicīnas precēm,</a:t>
                      </a:r>
                      <a:r>
                        <a:rPr lang="lv-LV" sz="1200" baseline="0" dirty="0" smtClean="0">
                          <a:solidFill>
                            <a:srgbClr val="132777"/>
                          </a:solidFill>
                          <a:effectLst/>
                        </a:rPr>
                        <a:t> </a:t>
                      </a: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kurus kompensē veselības apdrošināšana (5</a:t>
                      </a: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%);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</a:t>
                      </a: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siltumenerģijas piegādei un karstajam </a:t>
                      </a: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ūdenim</a:t>
                      </a:r>
                      <a:r>
                        <a:rPr lang="lv-LV" sz="1200" baseline="0" dirty="0" smtClean="0">
                          <a:solidFill>
                            <a:srgbClr val="132777"/>
                          </a:solidFill>
                          <a:effectLst/>
                        </a:rPr>
                        <a:t> </a:t>
                      </a: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(9%).</a:t>
                      </a: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grāmatām;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- medikamentiem</a:t>
                      </a: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- medicīnisko ierīču un medicīnas preču iegādēm;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- </a:t>
                      </a:r>
                      <a:r>
                        <a:rPr lang="lv-LV" sz="1200" dirty="0" smtClean="0">
                          <a:solidFill>
                            <a:srgbClr val="132777"/>
                          </a:solidFill>
                          <a:effectLst/>
                        </a:rPr>
                        <a:t>laikrakstiem;</a:t>
                      </a:r>
                      <a:endParaRPr lang="lv-LV" sz="1200" dirty="0">
                        <a:solidFill>
                          <a:srgbClr val="132777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- viesu izmitināšanas pakalpojumiem;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rgbClr val="132777"/>
                          </a:solidFill>
                          <a:effectLst/>
                        </a:rPr>
                        <a:t> </a:t>
                      </a:r>
                      <a:endParaRPr lang="lv-LV" sz="1200" dirty="0">
                        <a:solidFill>
                          <a:srgbClr val="132777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772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409060" cy="1143000"/>
          </a:xfrm>
        </p:spPr>
        <p:txBody>
          <a:bodyPr/>
          <a:lstStyle/>
          <a:p>
            <a:r>
              <a:rPr lang="lv-LV" b="1" dirty="0"/>
              <a:t>Pievienotās vērtības nodokļa </a:t>
            </a:r>
            <a:r>
              <a:rPr lang="lv-LV" b="1" dirty="0" smtClean="0"/>
              <a:t>likmes izmaiņu par 1% ietekme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037140" cy="4114800"/>
          </a:xfrm>
        </p:spPr>
        <p:txBody>
          <a:bodyPr/>
          <a:lstStyle/>
          <a:p>
            <a:r>
              <a:rPr lang="lv-LV" sz="2000" dirty="0">
                <a:solidFill>
                  <a:srgbClr val="132777"/>
                </a:solidFill>
                <a:latin typeface="+mn-lt"/>
              </a:rPr>
              <a:t>Saskaņā </a:t>
            </a:r>
            <a:r>
              <a:rPr lang="lv-LV" sz="2000" dirty="0" smtClean="0">
                <a:solidFill>
                  <a:srgbClr val="132777"/>
                </a:solidFill>
                <a:latin typeface="+mn-lt"/>
              </a:rPr>
              <a:t>ar likumu </a:t>
            </a:r>
            <a:r>
              <a:rPr lang="lv-LV" sz="2000" dirty="0">
                <a:solidFill>
                  <a:srgbClr val="132777"/>
                </a:solidFill>
                <a:latin typeface="+mn-lt"/>
              </a:rPr>
              <a:t>„Par valsts budžetu 2012.gadam” apstiprinātais ieņēmumu </a:t>
            </a:r>
            <a:r>
              <a:rPr lang="lv-LV" sz="2000" dirty="0" smtClean="0">
                <a:solidFill>
                  <a:srgbClr val="132777"/>
                </a:solidFill>
                <a:latin typeface="+mn-lt"/>
              </a:rPr>
              <a:t>plāns pievienotās vērtības nodoklim </a:t>
            </a:r>
            <a:r>
              <a:rPr lang="lv-LV" sz="2000" b="1" dirty="0">
                <a:solidFill>
                  <a:srgbClr val="132777"/>
                </a:solidFill>
                <a:latin typeface="+mn-lt"/>
              </a:rPr>
              <a:t>1 </a:t>
            </a:r>
            <a:r>
              <a:rPr lang="lv-LV" sz="2000" b="1" dirty="0" smtClean="0">
                <a:solidFill>
                  <a:srgbClr val="132777"/>
                </a:solidFill>
                <a:latin typeface="+mn-lt"/>
              </a:rPr>
              <a:t>029,0</a:t>
            </a:r>
            <a:r>
              <a:rPr lang="lv-LV" sz="2000" dirty="0" smtClean="0">
                <a:solidFill>
                  <a:srgbClr val="132777"/>
                </a:solidFill>
                <a:latin typeface="+mn-lt"/>
              </a:rPr>
              <a:t> </a:t>
            </a:r>
            <a:r>
              <a:rPr lang="lv-LV" sz="2000" dirty="0" err="1" smtClean="0">
                <a:solidFill>
                  <a:srgbClr val="132777"/>
                </a:solidFill>
                <a:latin typeface="+mn-lt"/>
              </a:rPr>
              <a:t>milj</a:t>
            </a:r>
            <a:r>
              <a:rPr lang="lv-LV" sz="2000" dirty="0" smtClean="0">
                <a:solidFill>
                  <a:srgbClr val="132777"/>
                </a:solidFill>
                <a:latin typeface="+mn-lt"/>
              </a:rPr>
              <a:t>. latu</a:t>
            </a:r>
          </a:p>
          <a:p>
            <a:endParaRPr lang="lv-LV" sz="2000" dirty="0" smtClean="0"/>
          </a:p>
          <a:p>
            <a:endParaRPr lang="lv-LV" dirty="0" smtClean="0"/>
          </a:p>
          <a:p>
            <a:pPr marL="0" indent="0">
              <a:buNone/>
            </a:pPr>
            <a:r>
              <a:rPr lang="lv-LV" sz="1600" dirty="0" smtClean="0">
                <a:solidFill>
                  <a:srgbClr val="132777"/>
                </a:solidFill>
                <a:latin typeface="+mn-lt"/>
              </a:rPr>
              <a:t>            *Ja izmaiņas stājas spēkā ar 2012.gada 1.jūliju</a:t>
            </a:r>
          </a:p>
          <a:p>
            <a:pPr marL="0" indent="0">
              <a:buNone/>
            </a:pPr>
            <a:endParaRPr lang="lv-LV" sz="2000" dirty="0">
              <a:solidFill>
                <a:srgbClr val="132777"/>
              </a:solidFill>
              <a:latin typeface="+mn-lt"/>
            </a:endParaRPr>
          </a:p>
          <a:p>
            <a:r>
              <a:rPr lang="lv-LV" sz="2000" dirty="0" smtClean="0">
                <a:solidFill>
                  <a:srgbClr val="132777"/>
                </a:solidFill>
                <a:latin typeface="+mn-lt"/>
              </a:rPr>
              <a:t>2012.gada pievienotās vērtības nodokļu ieņēmumu plāns </a:t>
            </a:r>
            <a:r>
              <a:rPr lang="lv-LV" sz="2000" dirty="0">
                <a:solidFill>
                  <a:srgbClr val="132777"/>
                </a:solidFill>
                <a:latin typeface="+mn-lt"/>
              </a:rPr>
              <a:t>tiks izpildīts, ko nodrošina sasniegtā pārpilde 2012.gada I </a:t>
            </a:r>
            <a:r>
              <a:rPr lang="lv-LV" sz="2000" dirty="0" smtClean="0">
                <a:solidFill>
                  <a:srgbClr val="132777"/>
                </a:solidFill>
                <a:latin typeface="+mn-lt"/>
              </a:rPr>
              <a:t>ceturksnī.</a:t>
            </a:r>
          </a:p>
          <a:p>
            <a:r>
              <a:rPr lang="lv-LV" sz="2000" dirty="0" smtClean="0">
                <a:solidFill>
                  <a:srgbClr val="132777"/>
                </a:solidFill>
                <a:latin typeface="+mn-lt"/>
              </a:rPr>
              <a:t>Maksimālā ietekme uz inflāciju (gada vidējo) aptuveni 0,5 procentpunkti pie nosacījuma, ka ir efektīva</a:t>
            </a:r>
          </a:p>
          <a:p>
            <a:pPr lvl="1"/>
            <a:r>
              <a:rPr lang="lv-LV" sz="1800" dirty="0" smtClean="0">
                <a:solidFill>
                  <a:srgbClr val="132777"/>
                </a:solidFill>
                <a:ea typeface="+mn-ea"/>
                <a:cs typeface="Times New Roman" pitchFamily="18" charset="0"/>
              </a:rPr>
              <a:t>vienošanās ar uzņēmējiem par atbilstošu cenu korekciju;</a:t>
            </a:r>
          </a:p>
          <a:p>
            <a:pPr lvl="1"/>
            <a:r>
              <a:rPr lang="lv-LV" sz="1800" dirty="0" smtClean="0">
                <a:solidFill>
                  <a:srgbClr val="132777"/>
                </a:solidFill>
                <a:ea typeface="+mn-ea"/>
                <a:cs typeface="Times New Roman" pitchFamily="18" charset="0"/>
              </a:rPr>
              <a:t>cenu monitorings.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7642895"/>
              </p:ext>
            </p:extLst>
          </p:nvPr>
        </p:nvGraphicFramePr>
        <p:xfrm>
          <a:off x="755576" y="2708920"/>
          <a:ext cx="7416825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478"/>
                <a:gridCol w="1717400"/>
                <a:gridCol w="1965947"/>
              </a:tblGrid>
              <a:tr h="370840">
                <a:tc>
                  <a:txBody>
                    <a:bodyPr/>
                    <a:lstStyle/>
                    <a:p>
                      <a:endParaRPr lang="lv-LV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500" dirty="0" smtClean="0">
                          <a:latin typeface="+mn-lt"/>
                          <a:cs typeface="Times New Roman" pitchFamily="18" charset="0"/>
                        </a:rPr>
                        <a:t>2012. gadā*</a:t>
                      </a:r>
                      <a:endParaRPr lang="lv-LV" sz="15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500" dirty="0" smtClean="0">
                          <a:latin typeface="+mn-lt"/>
                          <a:cs typeface="Times New Roman" pitchFamily="18" charset="0"/>
                        </a:rPr>
                        <a:t>2013. gadā un turpmākajos gados</a:t>
                      </a:r>
                      <a:endParaRPr lang="lv-LV" sz="15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Fiskālā ietekme, samazinot PVN</a:t>
                      </a:r>
                      <a:r>
                        <a:rPr lang="lv-LV" sz="1600" baseline="0" dirty="0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lv-LV" sz="1600" baseline="0" dirty="0" err="1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standart</a:t>
                      </a:r>
                      <a:r>
                        <a:rPr lang="lv-LV" sz="1600" dirty="0" err="1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likmi</a:t>
                      </a:r>
                      <a:r>
                        <a:rPr lang="lv-LV" sz="1600" dirty="0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 par </a:t>
                      </a:r>
                      <a:r>
                        <a:rPr lang="lv-LV" sz="1600" baseline="0" dirty="0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1% (</a:t>
                      </a:r>
                      <a:r>
                        <a:rPr lang="lv-LV" sz="1600" baseline="0" dirty="0" err="1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milj</a:t>
                      </a:r>
                      <a:r>
                        <a:rPr lang="lv-LV" sz="1600" baseline="0" dirty="0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. LVL)</a:t>
                      </a:r>
                      <a:endParaRPr lang="lv-LV" sz="1600" dirty="0">
                        <a:solidFill>
                          <a:srgbClr val="132777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-16,5</a:t>
                      </a:r>
                      <a:endParaRPr lang="lv-LV" sz="1600" dirty="0">
                        <a:solidFill>
                          <a:srgbClr val="132777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rgbClr val="132777"/>
                          </a:solidFill>
                          <a:latin typeface="+mn-lt"/>
                          <a:cs typeface="Times New Roman" pitchFamily="18" charset="0"/>
                        </a:rPr>
                        <a:t>-40,5</a:t>
                      </a:r>
                      <a:endParaRPr lang="lv-LV" sz="1600" dirty="0">
                        <a:solidFill>
                          <a:srgbClr val="132777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5469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lv-LV" sz="4000" dirty="0" smtClean="0"/>
              <a:t/>
            </a:r>
            <a:br>
              <a:rPr lang="lv-LV" sz="4000" dirty="0" smtClean="0"/>
            </a:br>
            <a:r>
              <a:rPr lang="lv-LV" sz="4000" b="1" dirty="0" smtClean="0"/>
              <a:t>Fiskālās iespējas</a:t>
            </a:r>
            <a:endParaRPr lang="lv-LV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83BA3-ABF1-4623-9CBC-39CD8511234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7200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6858000" cy="1556792"/>
          </a:xfrm>
        </p:spPr>
        <p:txBody>
          <a:bodyPr/>
          <a:lstStyle/>
          <a:p>
            <a:pPr eaLnBrk="1" hangingPunct="1">
              <a:defRPr/>
            </a:pPr>
            <a:r>
              <a:rPr lang="lv-LV" sz="2600" dirty="0"/>
              <a:t>Galveno nodokļu ieņēmumu* izpilde </a:t>
            </a:r>
            <a:br>
              <a:rPr lang="lv-LV" sz="2600" dirty="0"/>
            </a:br>
            <a:r>
              <a:rPr lang="lv-LV" sz="2600" dirty="0"/>
              <a:t>2012. gada </a:t>
            </a:r>
            <a:r>
              <a:rPr lang="lv-LV" sz="2600" dirty="0" smtClean="0"/>
              <a:t>4 mēnešos </a:t>
            </a:r>
            <a:r>
              <a:rPr lang="lv-LV" sz="2600" u="sng" dirty="0"/>
              <a:t>salīdzinājumā ar 2011.gada atbilstošo periodu</a:t>
            </a:r>
            <a:r>
              <a:rPr lang="lv-LV" sz="2600" dirty="0"/>
              <a:t>, </a:t>
            </a:r>
            <a:r>
              <a:rPr lang="lv-LV" sz="2400" dirty="0" smtClean="0"/>
              <a:t/>
            </a:r>
            <a:br>
              <a:rPr lang="lv-LV" sz="2400" dirty="0" smtClean="0"/>
            </a:br>
            <a:r>
              <a:rPr lang="lv-LV" sz="1800" dirty="0" err="1" smtClean="0"/>
              <a:t>milj</a:t>
            </a:r>
            <a:r>
              <a:rPr lang="lv-LV" sz="1800" dirty="0"/>
              <a:t>. latu</a:t>
            </a:r>
            <a:endParaRPr lang="en-GB" sz="1800" dirty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C66FA-A290-4207-A5E7-567D94EA7697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7781" y="6105739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 smtClean="0">
                <a:solidFill>
                  <a:srgbClr val="000000"/>
                </a:solidFill>
              </a:rPr>
              <a:t>*</a:t>
            </a:r>
            <a:r>
              <a:rPr lang="lv-LV" sz="1000" dirty="0"/>
              <a:t>ieskaitot sociālās apdrošināšanas iemaksas valsts fondēto pensiju shēmā</a:t>
            </a:r>
          </a:p>
          <a:p>
            <a:endParaRPr lang="lv-LV" sz="10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83911723"/>
              </p:ext>
            </p:extLst>
          </p:nvPr>
        </p:nvGraphicFramePr>
        <p:xfrm>
          <a:off x="107504" y="1916832"/>
          <a:ext cx="46085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71198914"/>
              </p:ext>
            </p:extLst>
          </p:nvPr>
        </p:nvGraphicFramePr>
        <p:xfrm>
          <a:off x="4716016" y="1921614"/>
          <a:ext cx="432551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76598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6858000" cy="1256184"/>
          </a:xfrm>
        </p:spPr>
        <p:txBody>
          <a:bodyPr/>
          <a:lstStyle/>
          <a:p>
            <a:pPr>
              <a:defRPr/>
            </a:pPr>
            <a:r>
              <a:rPr lang="lv-LV" sz="2600" dirty="0"/>
              <a:t>Galveno nodokļu ieņēmumu* izpilde </a:t>
            </a:r>
            <a:br>
              <a:rPr lang="lv-LV" sz="2600" dirty="0"/>
            </a:br>
            <a:r>
              <a:rPr lang="lv-LV" sz="2600" dirty="0"/>
              <a:t>2012. gada </a:t>
            </a:r>
            <a:r>
              <a:rPr lang="lv-LV" sz="2600" dirty="0" smtClean="0"/>
              <a:t>4 mēnešos </a:t>
            </a:r>
            <a:r>
              <a:rPr lang="lv-LV" sz="2600" u="sng" dirty="0"/>
              <a:t>salīdzinājumā ar plānu</a:t>
            </a:r>
            <a:r>
              <a:rPr lang="lv-LV" dirty="0" smtClean="0"/>
              <a:t>, </a:t>
            </a:r>
            <a:br>
              <a:rPr lang="lv-LV" dirty="0" smtClean="0"/>
            </a:br>
            <a:r>
              <a:rPr lang="lv-LV" sz="1800" dirty="0" err="1" smtClean="0"/>
              <a:t>milj</a:t>
            </a:r>
            <a:r>
              <a:rPr lang="lv-LV" sz="1800" dirty="0"/>
              <a:t>. latu</a:t>
            </a:r>
            <a:endParaRPr lang="en-GB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C66FA-A290-4207-A5E7-567D94EA7697}" type="slidenum">
              <a:rPr lang="en-US" smtClean="0"/>
              <a:pPr/>
              <a:t>18</a:t>
            </a:fld>
            <a:endParaRPr lang="en-US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93139294"/>
              </p:ext>
            </p:extLst>
          </p:nvPr>
        </p:nvGraphicFramePr>
        <p:xfrm>
          <a:off x="4499992" y="1916832"/>
          <a:ext cx="44153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16061890"/>
              </p:ext>
            </p:extLst>
          </p:nvPr>
        </p:nvGraphicFramePr>
        <p:xfrm>
          <a:off x="87781" y="1916832"/>
          <a:ext cx="44153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7781" y="6165304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 smtClean="0">
                <a:solidFill>
                  <a:srgbClr val="000000"/>
                </a:solidFill>
              </a:rPr>
              <a:t>*</a:t>
            </a:r>
            <a:r>
              <a:rPr lang="lv-LV" sz="1000" dirty="0"/>
              <a:t>ieskaitot sociālās apdrošināšanas iemaksas valsts fondēto pensiju shēmā</a:t>
            </a:r>
          </a:p>
          <a:p>
            <a:endParaRPr lang="lv-LV" sz="1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90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b="1" dirty="0" smtClean="0"/>
              <a:t>Pieejamie resursi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844824"/>
            <a:ext cx="7893124" cy="4174976"/>
          </a:xfrm>
        </p:spPr>
        <p:txBody>
          <a:bodyPr/>
          <a:lstStyle/>
          <a:p>
            <a:r>
              <a:rPr lang="lv-LV" dirty="0" smtClean="0">
                <a:solidFill>
                  <a:srgbClr val="132777"/>
                </a:solidFill>
                <a:latin typeface="+mn-lt"/>
              </a:rPr>
              <a:t>Pašlaik aktuālākās (februāra/marta) izaugsmes un nodokļu ieņēmumu prognozes pilnībā nosedz finansējuma nepieciešamību budžeta bilances uzlabošanai, bet ir nepietiekamas jaunu politikas pasākumu īstenošanai, ja netiek rasti to finansēšanas avoti.</a:t>
            </a:r>
          </a:p>
          <a:p>
            <a:r>
              <a:rPr lang="lv-LV" dirty="0" smtClean="0">
                <a:solidFill>
                  <a:srgbClr val="132777"/>
                </a:solidFill>
                <a:latin typeface="+mn-lt"/>
              </a:rPr>
              <a:t>Faktiskā kopbudžeta ieņēmumu izpilde liecina, ka situācija attīstās labāk par plānoto (nodokļu ieņēmumi 4 mēnešos virs plāna 107 </a:t>
            </a:r>
            <a:r>
              <a:rPr lang="lv-LV" dirty="0" err="1" smtClean="0">
                <a:solidFill>
                  <a:srgbClr val="132777"/>
                </a:solidFill>
                <a:latin typeface="+mn-lt"/>
              </a:rPr>
              <a:t>milj</a:t>
            </a:r>
            <a:r>
              <a:rPr lang="lv-LV" dirty="0" smtClean="0">
                <a:solidFill>
                  <a:srgbClr val="132777"/>
                </a:solidFill>
                <a:latin typeface="+mn-lt"/>
              </a:rPr>
              <a:t>. latu).</a:t>
            </a:r>
          </a:p>
          <a:p>
            <a:r>
              <a:rPr lang="lv-LV" u="sng" dirty="0" smtClean="0">
                <a:solidFill>
                  <a:srgbClr val="132777"/>
                </a:solidFill>
                <a:latin typeface="+mn-lt"/>
              </a:rPr>
              <a:t>Papildus pasākumi iespējami tikai no ieņēmumu plāna pārpildes/ izaugsmes uzlabošanās. </a:t>
            </a:r>
            <a:endParaRPr lang="lv-LV" u="sng" dirty="0">
              <a:solidFill>
                <a:srgbClr val="132777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3810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Vidēja termiņa izaicinājumi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>
                <a:solidFill>
                  <a:srgbClr val="132777"/>
                </a:solidFill>
              </a:rPr>
              <a:t>Fiskālie mērķi – nepieciešams turpināt budžeta deficīta samazināšanu un valsts parāda ierobežošanu</a:t>
            </a:r>
          </a:p>
          <a:p>
            <a:r>
              <a:rPr lang="lv-LV" dirty="0" smtClean="0">
                <a:solidFill>
                  <a:srgbClr val="132777"/>
                </a:solidFill>
              </a:rPr>
              <a:t>Māstrihtas kritēriju </a:t>
            </a:r>
            <a:r>
              <a:rPr lang="lv-LV" dirty="0" smtClean="0">
                <a:solidFill>
                  <a:srgbClr val="132777"/>
                </a:solidFill>
              </a:rPr>
              <a:t>izpilde e</a:t>
            </a:r>
            <a:r>
              <a:rPr lang="lv-LV" dirty="0" smtClean="0">
                <a:solidFill>
                  <a:srgbClr val="132777"/>
                </a:solidFill>
              </a:rPr>
              <a:t>iro ieviešanai</a:t>
            </a:r>
            <a:endParaRPr lang="lv-LV" dirty="0">
              <a:solidFill>
                <a:srgbClr val="132777"/>
              </a:solidFill>
            </a:endParaRPr>
          </a:p>
          <a:p>
            <a:r>
              <a:rPr lang="lv-LV" dirty="0">
                <a:solidFill>
                  <a:srgbClr val="132777"/>
                </a:solidFill>
              </a:rPr>
              <a:t>Papildus izdevumu pieprasījumi</a:t>
            </a:r>
          </a:p>
          <a:p>
            <a:r>
              <a:rPr lang="lv-LV" dirty="0">
                <a:solidFill>
                  <a:srgbClr val="132777"/>
                </a:solidFill>
              </a:rPr>
              <a:t>Nodokļu atvieglojumu paplašināšana</a:t>
            </a:r>
          </a:p>
          <a:p>
            <a:r>
              <a:rPr lang="lv-LV" dirty="0" smtClean="0">
                <a:solidFill>
                  <a:srgbClr val="132777"/>
                </a:solidFill>
              </a:rPr>
              <a:t>Konkurētspējīgāka nodokļu politika</a:t>
            </a:r>
          </a:p>
          <a:p>
            <a:r>
              <a:rPr lang="lv-LV" dirty="0" smtClean="0">
                <a:solidFill>
                  <a:srgbClr val="132777"/>
                </a:solidFill>
              </a:rPr>
              <a:t>Pieejamie resursi</a:t>
            </a:r>
            <a:endParaRPr lang="lv-LV" dirty="0">
              <a:solidFill>
                <a:srgbClr val="132777"/>
              </a:solidFill>
            </a:endParaRP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1409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71E84-D448-472D-83DE-DA2AC31A83D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667750" cy="4114800"/>
          </a:xfrm>
        </p:spPr>
        <p:txBody>
          <a:bodyPr/>
          <a:lstStyle/>
          <a:p>
            <a:pPr marL="0" indent="0" algn="ctr">
              <a:buNone/>
            </a:pPr>
            <a:endParaRPr lang="lv-LV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lv-LV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lv-LV" sz="5400" b="1" dirty="0">
                <a:solidFill>
                  <a:schemeClr val="tx2"/>
                </a:solidFill>
                <a:ea typeface="+mj-ea"/>
              </a:rPr>
              <a:t>Paldies par uzmanību!</a:t>
            </a:r>
          </a:p>
        </p:txBody>
      </p:sp>
    </p:spTree>
    <p:extLst>
      <p:ext uri="{BB962C8B-B14F-4D97-AF65-F5344CB8AC3E}">
        <p14:creationId xmlns="" xmlns:p14="http://schemas.microsoft.com/office/powerpoint/2010/main" val="50241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6552728" cy="1791072"/>
          </a:xfrm>
        </p:spPr>
        <p:txBody>
          <a:bodyPr/>
          <a:lstStyle/>
          <a:p>
            <a:r>
              <a:rPr lang="lv-LV" sz="3200" b="1" dirty="0"/>
              <a:t>Fiskālā politika vidējā termiņā</a:t>
            </a:r>
            <a: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lv-LV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lv-LV" sz="2000" dirty="0" smtClean="0"/>
              <a:t>Strukturālās </a:t>
            </a:r>
            <a:r>
              <a:rPr lang="lv-LV" sz="2000" dirty="0"/>
              <a:t>bilances uzlabošanas ātrums 0,5% no IKP noteikta saskaņā ar Regulu 1175/2011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3"/>
            <a:ext cx="792088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1472" y="6000768"/>
            <a:ext cx="781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/>
              <a:t>Nodokļu  ieņēmumu pieaugums tiek izmantots bilances uzlabošanā.</a:t>
            </a:r>
            <a:endParaRPr lang="lv-LV" b="1" dirty="0"/>
          </a:p>
        </p:txBody>
      </p:sp>
    </p:spTree>
    <p:extLst>
      <p:ext uri="{BB962C8B-B14F-4D97-AF65-F5344CB8AC3E}">
        <p14:creationId xmlns="" xmlns:p14="http://schemas.microsoft.com/office/powerpoint/2010/main" val="388913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6769100" cy="1143000"/>
          </a:xfrm>
        </p:spPr>
        <p:txBody>
          <a:bodyPr>
            <a:normAutofit/>
          </a:bodyPr>
          <a:lstStyle/>
          <a:p>
            <a:r>
              <a:rPr lang="lv-LV" b="1" dirty="0"/>
              <a:t>Nesenais degvielas cenu kāpums ir pacēlis inflāciju virs bāzes scenārija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3912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244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b="1" dirty="0" smtClean="0"/>
              <a:t>Valsts budžeta bāzes izdevumi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077228" cy="4114800"/>
          </a:xfrm>
        </p:spPr>
        <p:txBody>
          <a:bodyPr/>
          <a:lstStyle/>
          <a:p>
            <a:r>
              <a:rPr lang="lv-LV" dirty="0" smtClean="0">
                <a:solidFill>
                  <a:srgbClr val="132777"/>
                </a:solidFill>
                <a:latin typeface="+mn-lt"/>
              </a:rPr>
              <a:t>Valsts pamatbudžeta bāzes izdevumi 2013.gadam aprēķināti 3173,1 milj. latu apmērā, 2014.gadam - 3361,4 milj. latu apmērā un 2015.gadam – 3170,4 milj. latu apmērā. </a:t>
            </a:r>
          </a:p>
          <a:p>
            <a:r>
              <a:rPr lang="lv-LV" dirty="0" smtClean="0">
                <a:solidFill>
                  <a:srgbClr val="132777"/>
                </a:solidFill>
                <a:latin typeface="+mn-lt"/>
              </a:rPr>
              <a:t>Valsts speciālā budžeta bāzes izdevumi 2013.gadam aprēķināti 1 397,0 milj. latu apmērā, 2014.gadam – 1 265,2 milj. latu apmērā un 2015.gadam – 1 284,4 milj. latu apmērā.</a:t>
            </a:r>
          </a:p>
          <a:p>
            <a:r>
              <a:rPr lang="lv-LV" dirty="0" smtClean="0">
                <a:solidFill>
                  <a:srgbClr val="132777"/>
                </a:solidFill>
                <a:latin typeface="+mn-lt"/>
              </a:rPr>
              <a:t>Valsts budžeta bāzes izdevumos 2013. - 2015.gadam netika iekļauti ministriju un citu centrālo valsts iestāžu </a:t>
            </a:r>
            <a:r>
              <a:rPr lang="lv-LV" b="1" dirty="0" smtClean="0">
                <a:solidFill>
                  <a:srgbClr val="FF0000"/>
                </a:solidFill>
                <a:latin typeface="+mn-lt"/>
              </a:rPr>
              <a:t>papildu pieprasījumi vairāk kā 230 milj. latu apmērā.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Nodokļu atvieglojumu paplašināšana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928802"/>
            <a:ext cx="8667750" cy="4114800"/>
          </a:xfrm>
        </p:spPr>
        <p:txBody>
          <a:bodyPr/>
          <a:lstStyle/>
          <a:p>
            <a:r>
              <a:rPr lang="lv-LV" sz="1900" dirty="0" smtClean="0">
                <a:solidFill>
                  <a:srgbClr val="132777"/>
                </a:solidFill>
                <a:latin typeface="+mn-lt"/>
              </a:rPr>
              <a:t>2012.gadā jau apstiprināti jauni atvieglojumi:</a:t>
            </a:r>
          </a:p>
          <a:p>
            <a:pPr lvl="1"/>
            <a:r>
              <a:rPr lang="lv-LV" sz="1900" dirty="0" smtClean="0">
                <a:solidFill>
                  <a:srgbClr val="132777"/>
                </a:solidFill>
                <a:ea typeface="+mn-ea"/>
                <a:cs typeface="Times New Roman" pitchFamily="18" charset="0"/>
              </a:rPr>
              <a:t>Iedzīvotāju ienākuma nodoklī (speciālais režīms jūrniekiem attiecībā uz neapliekamo minimumu)</a:t>
            </a:r>
          </a:p>
          <a:p>
            <a:pPr lvl="1"/>
            <a:r>
              <a:rPr lang="lv-LV" sz="1900" dirty="0" smtClean="0">
                <a:solidFill>
                  <a:srgbClr val="132777"/>
                </a:solidFill>
                <a:ea typeface="+mn-ea"/>
                <a:cs typeface="Times New Roman" pitchFamily="18" charset="0"/>
              </a:rPr>
              <a:t>Transporta ekspluatācijas nodoklī (atlaižu paplašināšana daudzbērnu ģimenēm, ģimenēm ar bērnu invalīdu, maksāšanas kārtības maiņa)</a:t>
            </a:r>
          </a:p>
          <a:p>
            <a:r>
              <a:rPr lang="lv-LV" sz="1900" dirty="0" smtClean="0">
                <a:solidFill>
                  <a:srgbClr val="132777"/>
                </a:solidFill>
                <a:latin typeface="+mn-lt"/>
              </a:rPr>
              <a:t>Atbilstoši valdības uzdevumam tiek paplašināti atvieglojumi:</a:t>
            </a:r>
          </a:p>
          <a:p>
            <a:pPr lvl="1"/>
            <a:r>
              <a:rPr lang="lv-LV" sz="1900" dirty="0" smtClean="0">
                <a:solidFill>
                  <a:srgbClr val="132777"/>
                </a:solidFill>
                <a:ea typeface="+mn-ea"/>
                <a:cs typeface="Times New Roman" pitchFamily="18" charset="0"/>
              </a:rPr>
              <a:t>Iedzīvotāju ienākuma nodoklī (uzņēmumu maksātajām stipendijām, ienākuma no kapitāla maksāšanas kārtības maiņa)</a:t>
            </a:r>
          </a:p>
          <a:p>
            <a:pPr lvl="1"/>
            <a:r>
              <a:rPr lang="lv-LV" sz="1900" dirty="0" smtClean="0">
                <a:solidFill>
                  <a:srgbClr val="132777"/>
                </a:solidFill>
                <a:ea typeface="+mn-ea"/>
                <a:cs typeface="Times New Roman" pitchFamily="18" charset="0"/>
              </a:rPr>
              <a:t>Nekustamā īpašuma nodoklī (daudzbērnu ģimeņu īpašumiem)</a:t>
            </a:r>
          </a:p>
          <a:p>
            <a:pPr lvl="1"/>
            <a:r>
              <a:rPr lang="lv-LV" sz="1900" dirty="0" smtClean="0">
                <a:solidFill>
                  <a:srgbClr val="132777"/>
                </a:solidFill>
                <a:ea typeface="+mn-ea"/>
                <a:cs typeface="Times New Roman" pitchFamily="18" charset="0"/>
              </a:rPr>
              <a:t>Uzņēmumu ienākuma nodoklī (augstskolām)</a:t>
            </a:r>
          </a:p>
          <a:p>
            <a:r>
              <a:rPr lang="lv-LV" sz="1900" dirty="0" smtClean="0">
                <a:solidFill>
                  <a:srgbClr val="132777"/>
                </a:solidFill>
                <a:latin typeface="+mn-lt"/>
              </a:rPr>
              <a:t>Tiek aktīvi lobēti papildus atvieglojumi īpaši lauksaimniecības nozarei</a:t>
            </a:r>
          </a:p>
          <a:p>
            <a:r>
              <a:rPr lang="lv-LV" sz="1900" dirty="0" smtClean="0">
                <a:solidFill>
                  <a:srgbClr val="132777"/>
                </a:solidFill>
                <a:latin typeface="+mn-lt"/>
              </a:rPr>
              <a:t>Kopējā ietekme 2013.gadā  21 </a:t>
            </a:r>
            <a:r>
              <a:rPr lang="lv-LV" sz="1900" dirty="0" err="1" smtClean="0">
                <a:solidFill>
                  <a:srgbClr val="132777"/>
                </a:solidFill>
                <a:latin typeface="+mn-lt"/>
              </a:rPr>
              <a:t>milj</a:t>
            </a:r>
            <a:r>
              <a:rPr lang="lv-LV" sz="1900" dirty="0" smtClean="0">
                <a:solidFill>
                  <a:srgbClr val="132777"/>
                </a:solidFill>
                <a:latin typeface="+mn-lt"/>
              </a:rPr>
              <a:t>. latu, 2014.gadā 19 </a:t>
            </a:r>
            <a:r>
              <a:rPr lang="lv-LV" sz="1900" dirty="0" err="1" smtClean="0">
                <a:solidFill>
                  <a:srgbClr val="132777"/>
                </a:solidFill>
                <a:latin typeface="+mn-lt"/>
              </a:rPr>
              <a:t>milj</a:t>
            </a:r>
            <a:r>
              <a:rPr lang="lv-LV" sz="1900" dirty="0" smtClean="0">
                <a:solidFill>
                  <a:srgbClr val="132777"/>
                </a:solidFill>
                <a:latin typeface="+mn-lt"/>
              </a:rPr>
              <a:t>. latu.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Nepieciešams noteikt </a:t>
            </a:r>
            <a:r>
              <a:rPr lang="lv-LV" b="1" dirty="0" smtClean="0"/>
              <a:t>nodokļu politikas prioritātes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7965132" cy="4114800"/>
          </a:xfrm>
        </p:spPr>
        <p:txBody>
          <a:bodyPr/>
          <a:lstStyle/>
          <a:p>
            <a:r>
              <a:rPr lang="lv-LV" sz="2800" dirty="0" smtClean="0">
                <a:solidFill>
                  <a:srgbClr val="132777"/>
                </a:solidFill>
              </a:rPr>
              <a:t>Latvijas tautsaimniecības konkurētspējai viennozīmīgi prioritāra ir darbaspēka nodokļu sloga samazināšana;</a:t>
            </a:r>
          </a:p>
          <a:p>
            <a:r>
              <a:rPr lang="lv-LV" sz="2800" dirty="0" smtClean="0">
                <a:solidFill>
                  <a:srgbClr val="132777"/>
                </a:solidFill>
              </a:rPr>
              <a:t>Ņemot vērā </a:t>
            </a:r>
            <a:r>
              <a:rPr lang="lv-LV" sz="2800" dirty="0" smtClean="0">
                <a:solidFill>
                  <a:srgbClr val="132777"/>
                </a:solidFill>
              </a:rPr>
              <a:t>arī citus </a:t>
            </a:r>
            <a:r>
              <a:rPr lang="lv-LV" sz="2800" dirty="0" smtClean="0">
                <a:solidFill>
                  <a:srgbClr val="132777"/>
                </a:solidFill>
              </a:rPr>
              <a:t>saniedzamos mērķus, tai skaitā nodokļu likmju izlīdzināšanu starp Baltijas valstīm, var tikt apsvērta PVN pamatlikmes samazināšana par 1%;</a:t>
            </a:r>
          </a:p>
          <a:p>
            <a:r>
              <a:rPr lang="lv-LV" sz="2800" dirty="0" smtClean="0">
                <a:solidFill>
                  <a:srgbClr val="132777"/>
                </a:solidFill>
              </a:rPr>
              <a:t>Citas nodokļu likmju izmaiņas nebūtu atbalstāmas.</a:t>
            </a:r>
            <a:endParaRPr lang="lv-LV" sz="2800" dirty="0">
              <a:solidFill>
                <a:srgbClr val="13277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057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/>
          <a:lstStyle/>
          <a:p>
            <a:pPr algn="ctr"/>
            <a:r>
              <a:rPr lang="lv-LV" sz="4000" b="1" dirty="0" smtClean="0">
                <a:latin typeface="Times New Roman" pitchFamily="18" charset="0"/>
                <a:cs typeface="Times New Roman" pitchFamily="18" charset="0"/>
              </a:rPr>
              <a:t>Darbaspēka nodokļu reforma</a:t>
            </a:r>
            <a:endParaRPr lang="lv-LV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48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6596980" cy="1143000"/>
          </a:xfrm>
        </p:spPr>
        <p:txBody>
          <a:bodyPr/>
          <a:lstStyle/>
          <a:p>
            <a:r>
              <a:rPr lang="lv-LV" sz="2800" b="1" dirty="0"/>
              <a:t>Darba nodokļu likmes un IIN atvieglojumi Baltijas valstīs 2012.gadā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0250" y="6089739"/>
            <a:ext cx="2063750" cy="457200"/>
          </a:xfrm>
        </p:spPr>
        <p:txBody>
          <a:bodyPr/>
          <a:lstStyle/>
          <a:p>
            <a:pPr>
              <a:defRPr/>
            </a:pPr>
            <a:fld id="{18ED1E29-17F1-4F85-8DBB-73A34A3371D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6132998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600" b="1" i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Avots: </a:t>
            </a:r>
            <a:r>
              <a:rPr lang="lv-LV" sz="16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Latvijas, Lietuvas un Igaunijas Finanšu ministriju dati </a:t>
            </a:r>
            <a:endParaRPr lang="lv-LV" sz="1600" b="1" i="1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878828403"/>
              </p:ext>
            </p:extLst>
          </p:nvPr>
        </p:nvGraphicFramePr>
        <p:xfrm>
          <a:off x="323528" y="1916832"/>
          <a:ext cx="4140460" cy="421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p14="http://schemas.microsoft.com/office/powerpoint/2010/main" val="2202569967"/>
              </p:ext>
            </p:extLst>
          </p:nvPr>
        </p:nvGraphicFramePr>
        <p:xfrm>
          <a:off x="4463988" y="1916832"/>
          <a:ext cx="4284476" cy="421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95929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ācija_latviešu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4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5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6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7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8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9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0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Prezentācija_latviešu</Template>
  <TotalTime>0</TotalTime>
  <Words>813</Words>
  <Application>Microsoft Office PowerPoint</Application>
  <PresentationFormat>On-screen Show (4:3)</PresentationFormat>
  <Paragraphs>197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22</vt:i4>
      </vt:variant>
      <vt:variant>
        <vt:lpstr>Slide Titles</vt:lpstr>
      </vt:variant>
      <vt:variant>
        <vt:i4>20</vt:i4>
      </vt:variant>
    </vt:vector>
  </HeadingPairs>
  <TitlesOfParts>
    <vt:vector size="42" baseType="lpstr">
      <vt:lpstr>Prezentācija_latviešu</vt:lpstr>
      <vt:lpstr>1_Prezentācija_latviešu</vt:lpstr>
      <vt:lpstr>2_Prezentācija_latviešu</vt:lpstr>
      <vt:lpstr>3_Prezentācija_latviešu</vt:lpstr>
      <vt:lpstr>4_Prezentācija_latviešu</vt:lpstr>
      <vt:lpstr>5_Prezentācija_latviešu</vt:lpstr>
      <vt:lpstr>6_Prezentācija_latviešu</vt:lpstr>
      <vt:lpstr>7_Prezentācija_latviešu</vt:lpstr>
      <vt:lpstr>8_Prezentācija_latviešu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9_Custom Design</vt:lpstr>
      <vt:lpstr>10_Custom Design</vt:lpstr>
      <vt:lpstr>11_Custom Design</vt:lpstr>
      <vt:lpstr>12_Custom Design</vt:lpstr>
      <vt:lpstr>13_Custom Design</vt:lpstr>
      <vt:lpstr>Nodokļu iespējamās izmaiņas  2012.-2015. gadā  </vt:lpstr>
      <vt:lpstr>Vidēja termiņa izaicinājumi</vt:lpstr>
      <vt:lpstr>Fiskālā politika vidējā termiņā Strukturālās bilances uzlabošanas ātrums 0,5% no IKP noteikta saskaņā ar Regulu 1175/2011</vt:lpstr>
      <vt:lpstr>Nesenais degvielas cenu kāpums ir pacēlis inflāciju virs bāzes scenārija</vt:lpstr>
      <vt:lpstr>Valsts budžeta bāzes izdevumi</vt:lpstr>
      <vt:lpstr>Nodokļu atvieglojumu paplašināšana</vt:lpstr>
      <vt:lpstr>Nepieciešams noteikt nodokļu politikas prioritātes</vt:lpstr>
      <vt:lpstr>Darbaspēka nodokļu reforma</vt:lpstr>
      <vt:lpstr>Darba nodokļu likmes un IIN atvieglojumi Baltijas valstīs 2012.gadā</vt:lpstr>
      <vt:lpstr>Nodokļu plaisa zemo algu grupās strādājošam ES 2011.gadā (*2010.gadā), %</vt:lpstr>
      <vt:lpstr>Piedāvātais risinājums  </vt:lpstr>
      <vt:lpstr>Piedāvātais risinājums – tiek izlīdzināta nodokļu plaisa Baltijas valstu līmenī</vt:lpstr>
      <vt:lpstr>Pievienotās vērtības nodoklis</vt:lpstr>
      <vt:lpstr>PVN likmju salīdzinājums Baltijas valstīs</vt:lpstr>
      <vt:lpstr>Pievienotās vērtības nodokļa likmes izmaiņu par 1% ietekme</vt:lpstr>
      <vt:lpstr> Fiskālās iespējas</vt:lpstr>
      <vt:lpstr>Galveno nodokļu ieņēmumu* izpilde  2012. gada 4 mēnešos salīdzinājumā ar 2011.gada atbilstošo periodu,  milj. latu</vt:lpstr>
      <vt:lpstr>Galveno nodokļu ieņēmumu* izpilde  2012. gada 4 mēnešos salīdzinājumā ar plānu,  milj. latu</vt:lpstr>
      <vt:lpstr>Pieejamie resursi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2012-04-26T13:43:33Z</dcterms:created>
  <dcterms:modified xsi:type="dcterms:W3CDTF">2012-05-10T04:22:51Z</dcterms:modified>
</cp:coreProperties>
</file>