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  <p:sldMasterId id="2147483655" r:id="rId2"/>
    <p:sldMasterId id="2147483660" r:id="rId3"/>
    <p:sldMasterId id="2147483665" r:id="rId4"/>
    <p:sldMasterId id="2147483677" r:id="rId5"/>
  </p:sldMasterIdLst>
  <p:notesMasterIdLst>
    <p:notesMasterId r:id="rId15"/>
  </p:notesMasterIdLst>
  <p:handoutMasterIdLst>
    <p:handoutMasterId r:id="rId16"/>
  </p:handoutMasterIdLst>
  <p:sldIdLst>
    <p:sldId id="343" r:id="rId6"/>
    <p:sldId id="397" r:id="rId7"/>
    <p:sldId id="417" r:id="rId8"/>
    <p:sldId id="398" r:id="rId9"/>
    <p:sldId id="418" r:id="rId10"/>
    <p:sldId id="419" r:id="rId11"/>
    <p:sldId id="420" r:id="rId12"/>
    <p:sldId id="421" r:id="rId13"/>
    <p:sldId id="416" r:id="rId14"/>
  </p:sldIdLst>
  <p:sldSz cx="9144000" cy="5143500" type="screen16x9"/>
  <p:notesSz cx="6797675" cy="9928225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Noklusējuma sadaļa" id="{4640949D-6AD5-4A8F-BDD1-939576991543}">
          <p14:sldIdLst>
            <p14:sldId id="343"/>
            <p14:sldId id="397"/>
            <p14:sldId id="417"/>
            <p14:sldId id="398"/>
            <p14:sldId id="418"/>
            <p14:sldId id="419"/>
            <p14:sldId id="420"/>
            <p14:sldId id="421"/>
            <p14:sldId id="416"/>
          </p14:sldIdLst>
        </p14:section>
        <p14:section name="Nenosaukta sadaļa" id="{F7349D6E-724E-44D2-B010-41CF110425D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CC99"/>
    <a:srgbClr val="284128"/>
    <a:srgbClr val="285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6" autoAdjust="0"/>
    <p:restoredTop sz="93783" autoAdjust="0"/>
  </p:normalViewPr>
  <p:slideViewPr>
    <p:cSldViewPr snapToGrid="0">
      <p:cViewPr varScale="1">
        <p:scale>
          <a:sx n="144" d="100"/>
          <a:sy n="144" d="100"/>
        </p:scale>
        <p:origin x="702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ktikants\AppData\Local\Microsoft\Windows\Temporary%20Internet%20Files\Content.Outlook\YXNPA8NA\NodVariantiApr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ktikants\AppData\Local\Microsoft\Windows\Temporary%20Internet%20Files\Content.Outlook\YXNPA8NA\NodVariantiApr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aktikants\AppData\Local\Microsoft\Windows\Temporary%20Internet%20Files\Content.Outlook\YXNPA8NA\NodVariantiApr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lv-LV" sz="1400" b="1" i="0" baseline="0">
                <a:effectLst/>
              </a:rPr>
              <a:t>A. uzņēmums ar 7'000EUR apgrozījumu, 1 darbinieku</a:t>
            </a:r>
            <a:endParaRPr lang="lv-LV" sz="140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4511799378386365"/>
          <c:y val="7.7421218985173443E-2"/>
          <c:w val="0.75241029268161008"/>
          <c:h val="0.73406537451872034"/>
        </c:manualLayout>
      </c:layout>
      <c:barChart>
        <c:barDir val="col"/>
        <c:grouping val="stacked"/>
        <c:varyColors val="0"/>
        <c:ser>
          <c:idx val="1"/>
          <c:order val="2"/>
          <c:tx>
            <c:strRef>
              <c:f>'[NodVariantiApr15.xlsx]Ar Efektivo likmi'!$E$8</c:f>
              <c:strCache>
                <c:ptCount val="1"/>
                <c:pt idx="0">
                  <c:v>pamatlikme pēc jaunās kārtības</c:v>
                </c:pt>
              </c:strCache>
            </c:strRef>
          </c:tx>
          <c:spPr>
            <a:solidFill>
              <a:srgbClr val="FF9999"/>
            </a:solidFill>
          </c:spPr>
          <c:invertIfNegative val="0"/>
          <c:cat>
            <c:numRef>
              <c:f>'[NodVariantiApr15.xlsx]Ar Efektivo likmi'!$F$6:$H$6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'[NodVariantiApr15.xlsx]Ar Efektivo likmi'!$F$8:$H$8</c:f>
              <c:numCache>
                <c:formatCode>"€"\ #\ ##0;[Red]\-"€"\ #\ ##0</c:formatCode>
                <c:ptCount val="3"/>
                <c:pt idx="0">
                  <c:v>630</c:v>
                </c:pt>
                <c:pt idx="1">
                  <c:v>630</c:v>
                </c:pt>
                <c:pt idx="2">
                  <c:v>630</c:v>
                </c:pt>
              </c:numCache>
            </c:numRef>
          </c:val>
        </c:ser>
        <c:ser>
          <c:idx val="2"/>
          <c:order val="3"/>
          <c:tx>
            <c:strRef>
              <c:f>'[NodVariantiApr15.xlsx]Ar Efektivo likmi'!$E$9</c:f>
              <c:strCache>
                <c:ptCount val="1"/>
                <c:pt idx="0">
                  <c:v>galvasnauda (1 darbinieks)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cat>
            <c:numRef>
              <c:f>'[NodVariantiApr15.xlsx]Ar Efektivo likmi'!$F$6:$H$6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'[NodVariantiApr15.xlsx]Ar Efektivo likmi'!$F$9:$H$9</c:f>
              <c:numCache>
                <c:formatCode>"€"\ #\ ##0;[Red]\-"€"\ #\ ##0</c:formatCode>
                <c:ptCount val="3"/>
                <c:pt idx="1">
                  <c:v>600</c:v>
                </c:pt>
                <c:pt idx="2">
                  <c:v>1000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765488"/>
        <c:axId val="236766048"/>
      </c:barChart>
      <c:lineChart>
        <c:grouping val="standard"/>
        <c:varyColors val="0"/>
        <c:ser>
          <c:idx val="3"/>
          <c:order val="0"/>
          <c:tx>
            <c:strRef>
              <c:f>'[NodVariantiApr15.xlsx]Ar Efektivo likmi'!$E$10</c:f>
              <c:strCache>
                <c:ptCount val="1"/>
                <c:pt idx="0">
                  <c:v>MUN pēc jaunās kārtības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'[NodVariantiApr15.xlsx]Ar Efektivo likmi'!$F$6:$H$6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'[NodVariantiApr15.xlsx]Ar Efektivo likmi'!$F$10:$H$10</c:f>
              <c:numCache>
                <c:formatCode>"€"\ #\ ##0;[Red]\-"€"\ #\ ##0</c:formatCode>
                <c:ptCount val="3"/>
                <c:pt idx="0">
                  <c:v>630</c:v>
                </c:pt>
                <c:pt idx="1">
                  <c:v>1230</c:v>
                </c:pt>
                <c:pt idx="2">
                  <c:v>1630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'[NodVariantiApr15.xlsx]Ar Efektivo likmi'!$E$7</c:f>
              <c:strCache>
                <c:ptCount val="1"/>
                <c:pt idx="0">
                  <c:v>MUN pēc esošās kārtības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'[NodVariantiApr15.xlsx]Ar Efektivo likmi'!$F$6:$H$6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'[NodVariantiApr15.xlsx]Ar Efektivo likmi'!$F$7:$H$7</c:f>
              <c:numCache>
                <c:formatCode>"€"\ #\ ##0;[Red]\-"€"\ #\ ##0</c:formatCode>
                <c:ptCount val="3"/>
                <c:pt idx="0">
                  <c:v>630</c:v>
                </c:pt>
                <c:pt idx="1">
                  <c:v>630</c:v>
                </c:pt>
                <c:pt idx="2">
                  <c:v>630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765488"/>
        <c:axId val="236766048"/>
      </c:lineChart>
      <c:catAx>
        <c:axId val="2367654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lv-LV"/>
          </a:p>
        </c:txPr>
        <c:crossAx val="236766048"/>
        <c:crosses val="autoZero"/>
        <c:auto val="1"/>
        <c:lblAlgn val="ctr"/>
        <c:lblOffset val="100"/>
        <c:noMultiLvlLbl val="0"/>
      </c:catAx>
      <c:valAx>
        <c:axId val="236766048"/>
        <c:scaling>
          <c:orientation val="minMax"/>
        </c:scaling>
        <c:delete val="0"/>
        <c:axPos val="l"/>
        <c:majorGridlines/>
        <c:numFmt formatCode="&quot;€&quot;\ #\ ##0;[Red]\-&quot;€&quot;\ #\ ##0" sourceLinked="1"/>
        <c:majorTickMark val="out"/>
        <c:minorTickMark val="none"/>
        <c:tickLblPos val="nextTo"/>
        <c:crossAx val="2367654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lv-LV" sz="1400" b="1" i="0" baseline="0">
                <a:effectLst/>
              </a:rPr>
              <a:t>B. uzņēmums ar 15'000EUR apgrozījumu, 2 darbiniekiem</a:t>
            </a:r>
            <a:endParaRPr lang="lv-LV" sz="140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0764830431699"/>
          <c:y val="7.4829639891839703E-2"/>
          <c:w val="0.85281730316254856"/>
          <c:h val="0.52176293531436402"/>
        </c:manualLayout>
      </c:layout>
      <c:barChart>
        <c:barDir val="col"/>
        <c:grouping val="stacked"/>
        <c:varyColors val="0"/>
        <c:ser>
          <c:idx val="1"/>
          <c:order val="2"/>
          <c:tx>
            <c:strRef>
              <c:f>'[NodVariantiApr15.xlsx]Ar Efektivo likmi'!$E$18</c:f>
              <c:strCache>
                <c:ptCount val="1"/>
                <c:pt idx="0">
                  <c:v>pamatlikme pēc jaunās kārtības</c:v>
                </c:pt>
              </c:strCache>
            </c:strRef>
          </c:tx>
          <c:spPr>
            <a:solidFill>
              <a:srgbClr val="FF9999"/>
            </a:solidFill>
          </c:spPr>
          <c:invertIfNegative val="0"/>
          <c:cat>
            <c:numRef>
              <c:f>'[NodVariantiApr15.xlsx]Ar Efektivo likmi'!$F$6:$H$6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'[NodVariantiApr15.xlsx]Ar Efektivo likmi'!$F$18:$H$18</c:f>
              <c:numCache>
                <c:formatCode>"€"\ #\ ##0;[Red]\-"€"\ #\ ##0</c:formatCode>
                <c:ptCount val="3"/>
                <c:pt idx="0">
                  <c:v>1350</c:v>
                </c:pt>
                <c:pt idx="1">
                  <c:v>1350</c:v>
                </c:pt>
                <c:pt idx="2">
                  <c:v>1350</c:v>
                </c:pt>
              </c:numCache>
            </c:numRef>
          </c:val>
        </c:ser>
        <c:ser>
          <c:idx val="2"/>
          <c:order val="3"/>
          <c:tx>
            <c:strRef>
              <c:f>'[NodVariantiApr15.xlsx]Ar Efektivo likmi'!$E$19</c:f>
              <c:strCache>
                <c:ptCount val="1"/>
                <c:pt idx="0">
                  <c:v>galvasnauda (2 darbinieki)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cat>
            <c:numRef>
              <c:f>'[NodVariantiApr15.xlsx]Ar Efektivo likmi'!$F$6:$H$6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'[NodVariantiApr15.xlsx]Ar Efektivo likmi'!$F$19:$H$19</c:f>
              <c:numCache>
                <c:formatCode>"€"\ #\ ##0;[Red]\-"€"\ #\ ##0</c:formatCode>
                <c:ptCount val="3"/>
                <c:pt idx="1">
                  <c:v>1200</c:v>
                </c:pt>
                <c:pt idx="2">
                  <c:v>2000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782544"/>
        <c:axId val="236783104"/>
      </c:barChart>
      <c:lineChart>
        <c:grouping val="standard"/>
        <c:varyColors val="0"/>
        <c:ser>
          <c:idx val="3"/>
          <c:order val="0"/>
          <c:tx>
            <c:strRef>
              <c:f>'[NodVariantiApr15.xlsx]Ar Efektivo likmi'!$E$20</c:f>
              <c:strCache>
                <c:ptCount val="1"/>
                <c:pt idx="0">
                  <c:v>MUN pēc jaunās kārtības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'[NodVariantiApr15.xlsx]Ar Efektivo likmi'!$F$6:$H$6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'[NodVariantiApr15.xlsx]Ar Efektivo likmi'!$F$20:$H$20</c:f>
              <c:numCache>
                <c:formatCode>"€"\ #\ ##0;[Red]\-"€"\ #\ ##0</c:formatCode>
                <c:ptCount val="3"/>
                <c:pt idx="0">
                  <c:v>1350</c:v>
                </c:pt>
                <c:pt idx="1">
                  <c:v>2550</c:v>
                </c:pt>
                <c:pt idx="2">
                  <c:v>3350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'[NodVariantiApr15.xlsx]Ar Efektivo likmi'!$E$17</c:f>
              <c:strCache>
                <c:ptCount val="1"/>
                <c:pt idx="0">
                  <c:v>MUN pēc esošās kārtības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'[NodVariantiApr15.xlsx]Ar Efektivo likmi'!$F$6:$H$6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'[NodVariantiApr15.xlsx]Ar Efektivo likmi'!$F$17:$H$17</c:f>
              <c:numCache>
                <c:formatCode>"€"\ #\ ##0;[Red]\-"€"\ #\ ##0</c:formatCode>
                <c:ptCount val="3"/>
                <c:pt idx="0">
                  <c:v>1510</c:v>
                </c:pt>
                <c:pt idx="1">
                  <c:v>1670</c:v>
                </c:pt>
                <c:pt idx="2">
                  <c:v>1830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782544"/>
        <c:axId val="236783104"/>
      </c:lineChart>
      <c:catAx>
        <c:axId val="2367825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lv-LV"/>
          </a:p>
        </c:txPr>
        <c:crossAx val="236783104"/>
        <c:crosses val="autoZero"/>
        <c:auto val="1"/>
        <c:lblAlgn val="ctr"/>
        <c:lblOffset val="100"/>
        <c:noMultiLvlLbl val="0"/>
      </c:catAx>
      <c:valAx>
        <c:axId val="236783104"/>
        <c:scaling>
          <c:orientation val="minMax"/>
        </c:scaling>
        <c:delete val="0"/>
        <c:axPos val="l"/>
        <c:majorGridlines/>
        <c:numFmt formatCode="&quot;€&quot;\ #\ ##0;[Red]\-&quot;€&quot;\ #\ ##0" sourceLinked="1"/>
        <c:majorTickMark val="out"/>
        <c:minorTickMark val="none"/>
        <c:tickLblPos val="nextTo"/>
        <c:crossAx val="2367825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lv-LV" sz="1400" b="1" i="0" baseline="0">
                <a:effectLst/>
              </a:rPr>
              <a:t>C. uzņēmums ar 30'000EUR apgrozījumu, 3 darbiniekiem</a:t>
            </a:r>
            <a:endParaRPr lang="lv-LV" sz="1400">
              <a:effectLst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0764830431699"/>
          <c:y val="6.4731752401707005E-2"/>
          <c:w val="0.85281730316254856"/>
          <c:h val="0.53186082280449676"/>
        </c:manualLayout>
      </c:layout>
      <c:barChart>
        <c:barDir val="col"/>
        <c:grouping val="stacked"/>
        <c:varyColors val="0"/>
        <c:ser>
          <c:idx val="1"/>
          <c:order val="2"/>
          <c:tx>
            <c:strRef>
              <c:f>'[NodVariantiApr15.xlsx]Ar Efektivo likmi'!$E$28</c:f>
              <c:strCache>
                <c:ptCount val="1"/>
                <c:pt idx="0">
                  <c:v>pamatlikme pēc jaunās kārtības</c:v>
                </c:pt>
              </c:strCache>
            </c:strRef>
          </c:tx>
          <c:spPr>
            <a:solidFill>
              <a:srgbClr val="FF9999"/>
            </a:solidFill>
          </c:spPr>
          <c:invertIfNegative val="0"/>
          <c:cat>
            <c:numRef>
              <c:f>'[NodVariantiApr15.xlsx]Ar Efektivo likmi'!$F$6:$H$6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'[NodVariantiApr15.xlsx]Ar Efektivo likmi'!$F$28:$H$28</c:f>
              <c:numCache>
                <c:formatCode>"€"\ #\ ##0;[Red]\-"€"\ #\ ##0</c:formatCode>
                <c:ptCount val="3"/>
                <c:pt idx="0">
                  <c:v>2700</c:v>
                </c:pt>
                <c:pt idx="1">
                  <c:v>2700</c:v>
                </c:pt>
                <c:pt idx="2">
                  <c:v>2700</c:v>
                </c:pt>
              </c:numCache>
            </c:numRef>
          </c:val>
        </c:ser>
        <c:ser>
          <c:idx val="2"/>
          <c:order val="3"/>
          <c:tx>
            <c:strRef>
              <c:f>'[NodVariantiApr15.xlsx]Ar Efektivo likmi'!$E$29</c:f>
              <c:strCache>
                <c:ptCount val="1"/>
                <c:pt idx="0">
                  <c:v>galvasnauda (3 darbinieki)</c:v>
                </c:pt>
              </c:strCache>
            </c:strRef>
          </c:tx>
          <c:spPr>
            <a:solidFill>
              <a:srgbClr val="CCFF99"/>
            </a:solidFill>
          </c:spPr>
          <c:invertIfNegative val="0"/>
          <c:cat>
            <c:numRef>
              <c:f>'[NodVariantiApr15.xlsx]Ar Efektivo likmi'!$F$6:$H$6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'[NodVariantiApr15.xlsx]Ar Efektivo likmi'!$F$29:$H$29</c:f>
              <c:numCache>
                <c:formatCode>"€"\ #\ ##0;[Red]\-"€"\ #\ ##0</c:formatCode>
                <c:ptCount val="3"/>
                <c:pt idx="1">
                  <c:v>1800</c:v>
                </c:pt>
                <c:pt idx="2">
                  <c:v>3000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7080176"/>
        <c:axId val="237080736"/>
      </c:barChart>
      <c:lineChart>
        <c:grouping val="standard"/>
        <c:varyColors val="0"/>
        <c:ser>
          <c:idx val="3"/>
          <c:order val="0"/>
          <c:tx>
            <c:strRef>
              <c:f>'[NodVariantiApr15.xlsx]Ar Efektivo likmi'!$E$30</c:f>
              <c:strCache>
                <c:ptCount val="1"/>
                <c:pt idx="0">
                  <c:v>MUN pēc jaunās kārtības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'[NodVariantiApr15.xlsx]Ar Efektivo likmi'!$F$6:$H$6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'[NodVariantiApr15.xlsx]Ar Efektivo likmi'!$F$30:$H$30</c:f>
              <c:numCache>
                <c:formatCode>"€"\ #\ ##0;[Red]\-"€"\ #\ ##0</c:formatCode>
                <c:ptCount val="3"/>
                <c:pt idx="0">
                  <c:v>2700</c:v>
                </c:pt>
                <c:pt idx="1">
                  <c:v>4500</c:v>
                </c:pt>
                <c:pt idx="2">
                  <c:v>5700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'[NodVariantiApr15.xlsx]Ar Efektivo likmi'!$E$27</c:f>
              <c:strCache>
                <c:ptCount val="1"/>
                <c:pt idx="0">
                  <c:v>MUN pēc esošās kārtības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'[NodVariantiApr15.xlsx]Ar Efektivo likmi'!$F$6:$H$6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'[NodVariantiApr15.xlsx]Ar Efektivo likmi'!$F$27:$H$27</c:f>
              <c:numCache>
                <c:formatCode>"€"\ #\ ##0;[Red]\-"€"\ #\ ##0</c:formatCode>
                <c:ptCount val="3"/>
                <c:pt idx="0">
                  <c:v>3160</c:v>
                </c:pt>
                <c:pt idx="1">
                  <c:v>3620</c:v>
                </c:pt>
                <c:pt idx="2">
                  <c:v>4080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080176"/>
        <c:axId val="237080736"/>
      </c:lineChart>
      <c:catAx>
        <c:axId val="2370801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lv-LV"/>
          </a:p>
        </c:txPr>
        <c:crossAx val="237080736"/>
        <c:crosses val="autoZero"/>
        <c:auto val="1"/>
        <c:lblAlgn val="ctr"/>
        <c:lblOffset val="100"/>
        <c:noMultiLvlLbl val="0"/>
      </c:catAx>
      <c:valAx>
        <c:axId val="237080736"/>
        <c:scaling>
          <c:orientation val="minMax"/>
        </c:scaling>
        <c:delete val="0"/>
        <c:axPos val="l"/>
        <c:majorGridlines/>
        <c:numFmt formatCode="&quot;€&quot;\ #\ ##0;[Red]\-&quot;€&quot;\ #\ ##0" sourceLinked="1"/>
        <c:majorTickMark val="out"/>
        <c:minorTickMark val="none"/>
        <c:tickLblPos val="nextTo"/>
        <c:crossAx val="2370801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65613-3AF1-409F-AA42-D7C98A415393}" type="datetimeFigureOut">
              <a:rPr lang="lv-LV" smtClean="0"/>
              <a:t>2015.04.15.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A3C84-1F7D-4840-86A2-A5A25702139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44734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39" cy="4467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997763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8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1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4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7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7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11" tIns="91411" rIns="91411" bIns="91411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2CF-9C3B-4987-850C-F4BB889501B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2015.04.15.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61AE-BE4D-46DE-9EF2-8DF0EEF7EE6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894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2CF-9C3B-4987-850C-F4BB889501B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2015.04.15.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61AE-BE4D-46DE-9EF2-8DF0EEF7EE6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35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2CF-9C3B-4987-850C-F4BB889501B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2015.04.15.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61AE-BE4D-46DE-9EF2-8DF0EEF7EE6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33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2CF-9C3B-4987-850C-F4BB889501B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2015.04.15.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61AE-BE4D-46DE-9EF2-8DF0EEF7EE6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393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2CF-9C3B-4987-850C-F4BB889501B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2015.04.15.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61AE-BE4D-46DE-9EF2-8DF0EEF7EE6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55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2CF-9C3B-4987-850C-F4BB889501B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2015.04.15.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61AE-BE4D-46DE-9EF2-8DF0EEF7EE6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863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2CF-9C3B-4987-850C-F4BB889501B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2015.04.15.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61AE-BE4D-46DE-9EF2-8DF0EEF7EE6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500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2CF-9C3B-4987-850C-F4BB889501B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2015.04.15.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61AE-BE4D-46DE-9EF2-8DF0EEF7EE6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52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2CF-9C3B-4987-850C-F4BB889501B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2015.04.15.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61AE-BE4D-46DE-9EF2-8DF0EEF7EE6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401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2CF-9C3B-4987-850C-F4BB889501B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2015.04.15.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61AE-BE4D-46DE-9EF2-8DF0EEF7EE6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4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304213" y="4726751"/>
            <a:ext cx="2133555" cy="273154"/>
          </a:xfrm>
          <a:prstGeom prst="rect">
            <a:avLst/>
          </a:prstGeom>
        </p:spPr>
        <p:txBody>
          <a:bodyPr lIns="71575" tIns="35788" rIns="71575" bIns="35788"/>
          <a:lstStyle>
            <a:defPPr>
              <a:defRPr lang="en-US"/>
            </a:defPPr>
            <a:lvl1pPr algn="l" defTabSz="520685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DINPro-Light"/>
                <a:ea typeface="Geneva" charset="0"/>
                <a:cs typeface="DINPro-Light"/>
              </a:defRPr>
            </a:lvl1pPr>
            <a:lvl2pPr marL="520685" indent="-63498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041370" indent="-126997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563642" indent="-192083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84327" indent="-255581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5934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120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307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494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BB90ACB-6238-7B4D-A05A-62728183414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298593" y="1670845"/>
            <a:ext cx="6485112" cy="1933086"/>
          </a:xfrm>
          <a:prstGeom prst="rect">
            <a:avLst/>
          </a:prstGeom>
        </p:spPr>
        <p:txBody>
          <a:bodyPr lIns="71575" tIns="35788" rIns="71575" bIns="35788"/>
          <a:lstStyle>
            <a:lvl1pPr algn="l">
              <a:lnSpc>
                <a:spcPct val="90000"/>
              </a:lnSpc>
              <a:defRPr sz="3400" b="0" i="0" cap="all" baseline="0">
                <a:solidFill>
                  <a:srgbClr val="C70000"/>
                </a:solidFill>
                <a:latin typeface="Myriad Pro SemiCond"/>
                <a:cs typeface="Myriad Pro SemiCond"/>
              </a:defRPr>
            </a:lvl1pPr>
          </a:lstStyle>
          <a:p>
            <a:r>
              <a:rPr lang="lv-LV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1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B72CF-9C3B-4987-850C-F4BB889501BB}" type="datetimeFigureOut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2015.04.15.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B61AE-BE4D-46DE-9EF2-8DF0EEF7EE69}" type="slidenum">
              <a:rPr lang="lv-LV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lv-L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605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11" tIns="91411" rIns="91411" bIns="91411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7039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14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304213" y="4726751"/>
            <a:ext cx="2133555" cy="273154"/>
          </a:xfrm>
          <a:prstGeom prst="rect">
            <a:avLst/>
          </a:prstGeom>
        </p:spPr>
        <p:txBody>
          <a:bodyPr lIns="71575" tIns="35788" rIns="71575" bIns="35788"/>
          <a:lstStyle>
            <a:defPPr>
              <a:defRPr lang="en-US"/>
            </a:defPPr>
            <a:lvl1pPr algn="l" defTabSz="520685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DINPro-Light"/>
                <a:ea typeface="Geneva" charset="0"/>
                <a:cs typeface="DINPro-Light"/>
              </a:defRPr>
            </a:lvl1pPr>
            <a:lvl2pPr marL="520685" indent="-63498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041370" indent="-126997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563642" indent="-192083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84327" indent="-255581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5934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120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307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494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82A59A1E-A2C4-CE43-88CC-ABA5BDD92E9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01497" y="4731070"/>
            <a:ext cx="2133555" cy="273154"/>
          </a:xfrm>
          <a:prstGeom prst="rect">
            <a:avLst/>
          </a:prstGeom>
        </p:spPr>
        <p:txBody>
          <a:bodyPr lIns="71575" tIns="35788" rIns="71575" bIns="35788"/>
          <a:lstStyle>
            <a:defPPr>
              <a:defRPr lang="en-US"/>
            </a:defPPr>
            <a:lvl1pPr algn="l" defTabSz="520685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DINPro-Light"/>
                <a:ea typeface="Geneva" charset="0"/>
                <a:cs typeface="DINPro-Light"/>
              </a:defRPr>
            </a:lvl1pPr>
            <a:lvl2pPr marL="520685" indent="-63498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041370" indent="-126997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563642" indent="-192083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84327" indent="-255581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5934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120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307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494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F45E73F5-9567-7E4E-83F7-65F2885F9247}" type="slidenum">
              <a:rPr lang="en-US" smtClean="0">
                <a:solidFill>
                  <a:prstClr val="white">
                    <a:lumMod val="65000"/>
                  </a:prstClr>
                </a:solidFill>
                <a:latin typeface="Myriad Pro SemiCond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  <a:latin typeface="Myriad Pro SemiCond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298593" y="749713"/>
            <a:ext cx="6485112" cy="839546"/>
          </a:xfrm>
          <a:prstGeom prst="rect">
            <a:avLst/>
          </a:prstGeom>
        </p:spPr>
        <p:txBody>
          <a:bodyPr lIns="71575" tIns="35788" rIns="71575" bIns="35788"/>
          <a:lstStyle>
            <a:lvl1pPr algn="l">
              <a:lnSpc>
                <a:spcPct val="90000"/>
              </a:lnSpc>
              <a:defRPr sz="2800" b="0" i="0" cap="all" baseline="0">
                <a:solidFill>
                  <a:srgbClr val="C70000"/>
                </a:solidFill>
                <a:latin typeface="Myriad Pro SemiCond"/>
                <a:cs typeface="Myriad Pro SemiCond"/>
              </a:defRPr>
            </a:lvl1pPr>
          </a:lstStyle>
          <a:p>
            <a:r>
              <a:rPr lang="lv-LV" dirty="0" smtClean="0"/>
              <a:t>Click to ADD title</a:t>
            </a:r>
            <a:endParaRPr lang="en-US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1305835" y="1493091"/>
            <a:ext cx="6492355" cy="2946471"/>
          </a:xfrm>
          <a:prstGeom prst="rect">
            <a:avLst/>
          </a:prstGeom>
        </p:spPr>
        <p:txBody>
          <a:bodyPr lIns="71575" tIns="35788" rIns="71575" bIns="35788"/>
          <a:lstStyle>
            <a:lvl1pPr marL="0" indent="0">
              <a:buFontTx/>
              <a:buNone/>
              <a:defRPr sz="2200" b="0" i="0">
                <a:latin typeface="Myriad Pro Light SemiCond"/>
                <a:cs typeface="Myriad Pro Light SemiCond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74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304213" y="4726751"/>
            <a:ext cx="2133555" cy="273154"/>
          </a:xfrm>
          <a:prstGeom prst="rect">
            <a:avLst/>
          </a:prstGeom>
        </p:spPr>
        <p:txBody>
          <a:bodyPr lIns="71575" tIns="35788" rIns="71575" bIns="35788"/>
          <a:lstStyle>
            <a:defPPr>
              <a:defRPr lang="en-US"/>
            </a:defPPr>
            <a:lvl1pPr algn="l" defTabSz="520685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DINPro-Light"/>
                <a:ea typeface="Geneva" charset="0"/>
                <a:cs typeface="DINPro-Light"/>
              </a:defRPr>
            </a:lvl1pPr>
            <a:lvl2pPr marL="520685" indent="-63498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041370" indent="-126997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563642" indent="-192083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84327" indent="-255581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5934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120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307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494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82A59A1E-A2C4-CE43-88CC-ABA5BDD92E9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01497" y="4731070"/>
            <a:ext cx="2133555" cy="273154"/>
          </a:xfrm>
          <a:prstGeom prst="rect">
            <a:avLst/>
          </a:prstGeom>
        </p:spPr>
        <p:txBody>
          <a:bodyPr lIns="71575" tIns="35788" rIns="71575" bIns="35788"/>
          <a:lstStyle>
            <a:defPPr>
              <a:defRPr lang="en-US"/>
            </a:defPPr>
            <a:lvl1pPr algn="l" defTabSz="520685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DINPro-Light"/>
                <a:ea typeface="Geneva" charset="0"/>
                <a:cs typeface="DINPro-Light"/>
              </a:defRPr>
            </a:lvl1pPr>
            <a:lvl2pPr marL="520685" indent="-63498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041370" indent="-126997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563642" indent="-192083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84327" indent="-255581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5934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120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307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494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F45E73F5-9567-7E4E-83F7-65F2885F9247}" type="slidenum">
              <a:rPr lang="en-US" smtClean="0">
                <a:solidFill>
                  <a:prstClr val="white">
                    <a:lumMod val="65000"/>
                  </a:prstClr>
                </a:solidFill>
                <a:latin typeface="Myriad Pro SemiCond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  <a:latin typeface="Myriad Pro SemiCond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298593" y="749713"/>
            <a:ext cx="6485112" cy="839546"/>
          </a:xfrm>
          <a:prstGeom prst="rect">
            <a:avLst/>
          </a:prstGeom>
        </p:spPr>
        <p:txBody>
          <a:bodyPr lIns="71575" tIns="35788" rIns="71575" bIns="35788"/>
          <a:lstStyle>
            <a:lvl1pPr algn="l">
              <a:lnSpc>
                <a:spcPct val="90000"/>
              </a:lnSpc>
              <a:defRPr sz="2800" b="0" i="0" cap="all" baseline="0">
                <a:solidFill>
                  <a:srgbClr val="C70000"/>
                </a:solidFill>
                <a:latin typeface="Myriad Pro SemiCond"/>
                <a:cs typeface="Myriad Pro SemiCond"/>
              </a:defRPr>
            </a:lvl1pPr>
          </a:lstStyle>
          <a:p>
            <a:r>
              <a:rPr lang="lv-LV" dirty="0" smtClean="0"/>
              <a:t>Click to ADD title</a:t>
            </a:r>
            <a:endParaRPr lang="en-US" dirty="0"/>
          </a:p>
        </p:txBody>
      </p:sp>
      <p:sp>
        <p:nvSpPr>
          <p:cNvPr id="9" name="Subtitle 4"/>
          <p:cNvSpPr>
            <a:spLocks noGrp="1"/>
          </p:cNvSpPr>
          <p:nvPr>
            <p:ph type="subTitle" idx="1"/>
          </p:nvPr>
        </p:nvSpPr>
        <p:spPr>
          <a:xfrm>
            <a:off x="1305835" y="1493091"/>
            <a:ext cx="6492355" cy="2946471"/>
          </a:xfrm>
          <a:prstGeom prst="rect">
            <a:avLst/>
          </a:prstGeom>
        </p:spPr>
        <p:txBody>
          <a:bodyPr lIns="71575" tIns="35788" rIns="71575" bIns="35788"/>
          <a:lstStyle>
            <a:lvl1pPr marL="357877" indent="-357877">
              <a:buClr>
                <a:schemeClr val="bg1">
                  <a:lumMod val="65000"/>
                </a:schemeClr>
              </a:buClr>
              <a:buFontTx/>
              <a:buChar char="■"/>
              <a:defRPr sz="2200" b="0" i="0">
                <a:latin typeface="Myriad Pro Light SemiCond"/>
                <a:cs typeface="Myriad Pro Light SemiCond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46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>
            <a:spLocks/>
          </p:cNvSpPr>
          <p:nvPr/>
        </p:nvSpPr>
        <p:spPr>
          <a:xfrm>
            <a:off x="304212" y="4726751"/>
            <a:ext cx="2133555" cy="273154"/>
          </a:xfrm>
          <a:prstGeom prst="rect">
            <a:avLst/>
          </a:prstGeom>
        </p:spPr>
        <p:txBody>
          <a:bodyPr lIns="71579" tIns="35790" rIns="71579" bIns="35790"/>
          <a:lstStyle>
            <a:defPPr>
              <a:defRPr lang="en-US"/>
            </a:defPPr>
            <a:lvl1pPr algn="l" defTabSz="520685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DINPro-Light"/>
                <a:ea typeface="Geneva" charset="0"/>
                <a:cs typeface="DINPro-Light"/>
              </a:defRPr>
            </a:lvl1pPr>
            <a:lvl2pPr marL="520685" indent="-63498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041370" indent="-126997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563642" indent="-192083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84327" indent="-255581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5934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120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307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494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1BB90ACB-6238-7B4D-A05A-627281834144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298592" y="1670845"/>
            <a:ext cx="6485112" cy="1933086"/>
          </a:xfrm>
          <a:prstGeom prst="rect">
            <a:avLst/>
          </a:prstGeom>
        </p:spPr>
        <p:txBody>
          <a:bodyPr lIns="71579" tIns="35790" rIns="71579" bIns="35790"/>
          <a:lstStyle>
            <a:lvl1pPr algn="l">
              <a:lnSpc>
                <a:spcPct val="90000"/>
              </a:lnSpc>
              <a:defRPr sz="3400" b="0" i="0" cap="all" baseline="0">
                <a:solidFill>
                  <a:srgbClr val="C70000"/>
                </a:solidFill>
                <a:latin typeface="Myriad Pro SemiCond"/>
                <a:cs typeface="Myriad Pro SemiCond"/>
              </a:defRPr>
            </a:lvl1pPr>
          </a:lstStyle>
          <a:p>
            <a:r>
              <a:rPr lang="lv-LV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7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304212" y="4726751"/>
            <a:ext cx="2133555" cy="273154"/>
          </a:xfrm>
          <a:prstGeom prst="rect">
            <a:avLst/>
          </a:prstGeom>
        </p:spPr>
        <p:txBody>
          <a:bodyPr lIns="71579" tIns="35790" rIns="71579" bIns="35790"/>
          <a:lstStyle>
            <a:defPPr>
              <a:defRPr lang="en-US"/>
            </a:defPPr>
            <a:lvl1pPr algn="l" defTabSz="520685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DINPro-Light"/>
                <a:ea typeface="Geneva" charset="0"/>
                <a:cs typeface="DINPro-Light"/>
              </a:defRPr>
            </a:lvl1pPr>
            <a:lvl2pPr marL="520685" indent="-63498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041370" indent="-126997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563642" indent="-192083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84327" indent="-255581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5934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120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307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494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82A59A1E-A2C4-CE43-88CC-ABA5BDD92E9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01496" y="4731070"/>
            <a:ext cx="2133555" cy="273154"/>
          </a:xfrm>
          <a:prstGeom prst="rect">
            <a:avLst/>
          </a:prstGeom>
        </p:spPr>
        <p:txBody>
          <a:bodyPr lIns="71579" tIns="35790" rIns="71579" bIns="35790"/>
          <a:lstStyle>
            <a:defPPr>
              <a:defRPr lang="en-US"/>
            </a:defPPr>
            <a:lvl1pPr algn="l" defTabSz="520685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DINPro-Light"/>
                <a:ea typeface="Geneva" charset="0"/>
                <a:cs typeface="DINPro-Light"/>
              </a:defRPr>
            </a:lvl1pPr>
            <a:lvl2pPr marL="520685" indent="-63498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041370" indent="-126997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563642" indent="-192083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84327" indent="-255581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5934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120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307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494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F45E73F5-9567-7E4E-83F7-65F2885F9247}" type="slidenum">
              <a:rPr lang="en-US" smtClean="0">
                <a:solidFill>
                  <a:prstClr val="white">
                    <a:lumMod val="65000"/>
                  </a:prstClr>
                </a:solidFill>
                <a:latin typeface="Myriad Pro SemiCond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  <a:latin typeface="Myriad Pro SemiCond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298592" y="749713"/>
            <a:ext cx="6485112" cy="839546"/>
          </a:xfrm>
          <a:prstGeom prst="rect">
            <a:avLst/>
          </a:prstGeom>
        </p:spPr>
        <p:txBody>
          <a:bodyPr lIns="71579" tIns="35790" rIns="71579" bIns="35790"/>
          <a:lstStyle>
            <a:lvl1pPr algn="l">
              <a:lnSpc>
                <a:spcPct val="90000"/>
              </a:lnSpc>
              <a:defRPr sz="2800" b="0" i="0" cap="all" baseline="0">
                <a:solidFill>
                  <a:srgbClr val="C70000"/>
                </a:solidFill>
                <a:latin typeface="Myriad Pro SemiCond"/>
                <a:cs typeface="Myriad Pro SemiCond"/>
              </a:defRPr>
            </a:lvl1pPr>
          </a:lstStyle>
          <a:p>
            <a:r>
              <a:rPr lang="lv-LV" dirty="0" smtClean="0"/>
              <a:t>Click to ADD title</a:t>
            </a:r>
            <a:endParaRPr lang="en-US" dirty="0"/>
          </a:p>
        </p:txBody>
      </p:sp>
      <p:sp>
        <p:nvSpPr>
          <p:cNvPr id="10" name="Subtitle 4"/>
          <p:cNvSpPr>
            <a:spLocks noGrp="1"/>
          </p:cNvSpPr>
          <p:nvPr>
            <p:ph type="subTitle" idx="1"/>
          </p:nvPr>
        </p:nvSpPr>
        <p:spPr>
          <a:xfrm>
            <a:off x="1305834" y="1493091"/>
            <a:ext cx="6492355" cy="2946471"/>
          </a:xfrm>
          <a:prstGeom prst="rect">
            <a:avLst/>
          </a:prstGeom>
        </p:spPr>
        <p:txBody>
          <a:bodyPr lIns="71579" tIns="35790" rIns="71579" bIns="35790"/>
          <a:lstStyle>
            <a:lvl1pPr marL="0" indent="0">
              <a:buFontTx/>
              <a:buNone/>
              <a:defRPr sz="2200" b="0" i="0">
                <a:latin typeface="Myriad Pro Light SemiCond"/>
                <a:cs typeface="Myriad Pro Light SemiCond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1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304212" y="4726751"/>
            <a:ext cx="2133555" cy="273154"/>
          </a:xfrm>
          <a:prstGeom prst="rect">
            <a:avLst/>
          </a:prstGeom>
        </p:spPr>
        <p:txBody>
          <a:bodyPr lIns="71579" tIns="35790" rIns="71579" bIns="35790"/>
          <a:lstStyle>
            <a:defPPr>
              <a:defRPr lang="en-US"/>
            </a:defPPr>
            <a:lvl1pPr algn="l" defTabSz="520685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DINPro-Light"/>
                <a:ea typeface="Geneva" charset="0"/>
                <a:cs typeface="DINPro-Light"/>
              </a:defRPr>
            </a:lvl1pPr>
            <a:lvl2pPr marL="520685" indent="-63498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041370" indent="-126997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563642" indent="-192083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84327" indent="-255581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5934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120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307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494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82A59A1E-A2C4-CE43-88CC-ABA5BDD92E9A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301496" y="4731070"/>
            <a:ext cx="2133555" cy="273154"/>
          </a:xfrm>
          <a:prstGeom prst="rect">
            <a:avLst/>
          </a:prstGeom>
        </p:spPr>
        <p:txBody>
          <a:bodyPr lIns="71579" tIns="35790" rIns="71579" bIns="35790"/>
          <a:lstStyle>
            <a:defPPr>
              <a:defRPr lang="en-US"/>
            </a:defPPr>
            <a:lvl1pPr algn="l" defTabSz="520685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DINPro-Light"/>
                <a:ea typeface="Geneva" charset="0"/>
                <a:cs typeface="DINPro-Light"/>
              </a:defRPr>
            </a:lvl1pPr>
            <a:lvl2pPr marL="520685" indent="-63498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1041370" indent="-126997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563642" indent="-192083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2084327" indent="-255581" algn="l" defTabSz="520685" rtl="0" fontAlgn="base">
              <a:spcBef>
                <a:spcPct val="0"/>
              </a:spcBef>
              <a:spcAft>
                <a:spcPct val="0"/>
              </a:spcAft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5934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120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307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494" algn="l" defTabSz="457187" rtl="0" eaLnBrk="1" latinLnBrk="0" hangingPunct="1">
              <a:defRPr sz="21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fld id="{F45E73F5-9567-7E4E-83F7-65F2885F9247}" type="slidenum">
              <a:rPr lang="en-US" smtClean="0">
                <a:solidFill>
                  <a:prstClr val="white">
                    <a:lumMod val="65000"/>
                  </a:prstClr>
                </a:solidFill>
                <a:latin typeface="Myriad Pro SemiCond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prstClr val="white">
                  <a:lumMod val="65000"/>
                </a:prstClr>
              </a:solidFill>
              <a:latin typeface="Myriad Pro SemiCond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298592" y="749713"/>
            <a:ext cx="6485112" cy="839546"/>
          </a:xfrm>
          <a:prstGeom prst="rect">
            <a:avLst/>
          </a:prstGeom>
        </p:spPr>
        <p:txBody>
          <a:bodyPr lIns="71579" tIns="35790" rIns="71579" bIns="35790"/>
          <a:lstStyle>
            <a:lvl1pPr algn="l">
              <a:lnSpc>
                <a:spcPct val="90000"/>
              </a:lnSpc>
              <a:defRPr sz="2800" b="0" i="0" cap="all" baseline="0">
                <a:solidFill>
                  <a:srgbClr val="C70000"/>
                </a:solidFill>
                <a:latin typeface="Myriad Pro SemiCond"/>
                <a:cs typeface="Myriad Pro SemiCond"/>
              </a:defRPr>
            </a:lvl1pPr>
          </a:lstStyle>
          <a:p>
            <a:r>
              <a:rPr lang="lv-LV" dirty="0" smtClean="0"/>
              <a:t>Click to ADD title</a:t>
            </a:r>
            <a:endParaRPr lang="en-US" dirty="0"/>
          </a:p>
        </p:txBody>
      </p:sp>
      <p:sp>
        <p:nvSpPr>
          <p:cNvPr id="9" name="Subtitle 4"/>
          <p:cNvSpPr>
            <a:spLocks noGrp="1"/>
          </p:cNvSpPr>
          <p:nvPr>
            <p:ph type="subTitle" idx="1"/>
          </p:nvPr>
        </p:nvSpPr>
        <p:spPr>
          <a:xfrm>
            <a:off x="1305834" y="1493091"/>
            <a:ext cx="6492355" cy="2946471"/>
          </a:xfrm>
          <a:prstGeom prst="rect">
            <a:avLst/>
          </a:prstGeom>
        </p:spPr>
        <p:txBody>
          <a:bodyPr lIns="71579" tIns="35790" rIns="71579" bIns="35790"/>
          <a:lstStyle>
            <a:lvl1pPr marL="357896" indent="-357896">
              <a:buClr>
                <a:schemeClr val="bg1">
                  <a:lumMod val="65000"/>
                </a:schemeClr>
              </a:buClr>
              <a:buFontTx/>
              <a:buChar char="■"/>
              <a:defRPr sz="2200" b="0" i="0">
                <a:latin typeface="Myriad Pro Light SemiCond"/>
                <a:cs typeface="Myriad Pro Light SemiCond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923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319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11" tIns="91411" rIns="91411" bIns="91411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11" tIns="91411" rIns="91411" bIns="91411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23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timing>
    <p:tnLst>
      <p:par>
        <p:cTn id="1" dur="indefinite" restart="never" nodeType="tmRoot"/>
      </p:par>
    </p:tnLst>
  </p:timing>
  <p:txStyles>
    <p:titleStyle>
      <a:lvl1pPr algn="ctr" defTabSz="357877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357877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357877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357877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357877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357877" algn="ctr" defTabSz="357877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715756" algn="ctr" defTabSz="357877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073633" algn="ctr" defTabSz="357877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431512" algn="ctr" defTabSz="357877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268408" indent="-268408" algn="l" defTabSz="35787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581552" indent="-223673" algn="l" defTabSz="35787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894694" indent="-178939" algn="l" defTabSz="357877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252573" indent="-178939" algn="l" defTabSz="357877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610451" indent="-178939" algn="l" defTabSz="357877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1968328" indent="-178939" algn="l" defTabSz="357877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6206" indent="-178939" algn="l" defTabSz="357877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4083" indent="-178939" algn="l" defTabSz="357877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41961" indent="-178939" algn="l" defTabSz="357877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78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877" algn="l" defTabSz="3578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5756" algn="l" defTabSz="3578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633" algn="l" defTabSz="3578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512" algn="l" defTabSz="3578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9389" algn="l" defTabSz="3578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7267" algn="l" defTabSz="3578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5145" algn="l" defTabSz="3578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3022" algn="l" defTabSz="3578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63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ctr" defTabSz="357896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357896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357896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357896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357896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357896" algn="ctr" defTabSz="357896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715792" algn="ctr" defTabSz="357896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073688" algn="ctr" defTabSz="357896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431585" algn="ctr" defTabSz="357896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268422" indent="-268422" algn="l" defTabSz="35789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581581" indent="-223685" algn="l" defTabSz="35789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894740" indent="-178948" algn="l" defTabSz="357896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252637" indent="-178948" algn="l" defTabSz="357896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610533" indent="-178948" algn="l" defTabSz="357896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1968429" indent="-178948" algn="l" defTabSz="357896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26325" indent="-178948" algn="l" defTabSz="357896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84221" indent="-178948" algn="l" defTabSz="357896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42117" indent="-178948" algn="l" defTabSz="357896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78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896" algn="l" defTabSz="3578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5792" algn="l" defTabSz="3578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3688" algn="l" defTabSz="3578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585" algn="l" defTabSz="3578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9481" algn="l" defTabSz="3578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47377" algn="l" defTabSz="3578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05273" algn="l" defTabSz="3578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63169" algn="l" defTabSz="35789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B72CF-9C3B-4987-850C-F4BB889501BB}" type="datetimeFigureOut">
              <a:rPr lang="lv-LV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2015.04.15.</a:t>
            </a:fld>
            <a:endParaRPr lang="lv-LV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B61AE-BE4D-46DE-9EF2-8DF0EEF7EE69}" type="slidenum">
              <a:rPr lang="lv-LV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/>
              <a:t>‹#›</a:t>
            </a:fld>
            <a:endParaRPr lang="lv-LV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78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11" tIns="91411" rIns="91411" bIns="91411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11" tIns="91411" rIns="91411" bIns="91411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29045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Peteris.Leiskalns@lddk.lv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3"/>
          <p:cNvSpPr txBox="1"/>
          <p:nvPr/>
        </p:nvSpPr>
        <p:spPr>
          <a:xfrm>
            <a:off x="301084" y="2933206"/>
            <a:ext cx="8564136" cy="1362365"/>
          </a:xfrm>
          <a:prstGeom prst="rect">
            <a:avLst/>
          </a:prstGeom>
          <a:noFill/>
          <a:ln>
            <a:noFill/>
          </a:ln>
        </p:spPr>
        <p:txBody>
          <a:bodyPr lIns="91411" tIns="91411" rIns="91411" bIns="91411" anchor="t" anchorCtr="0">
            <a:noAutofit/>
          </a:bodyPr>
          <a:lstStyle/>
          <a:p>
            <a:pPr algn="ctr"/>
            <a:r>
              <a:rPr lang="lv-LV" sz="3200" b="1" dirty="0" smtClean="0">
                <a:solidFill>
                  <a:srgbClr val="F5EBD7"/>
                </a:solidFill>
                <a:latin typeface="Open Sans"/>
                <a:ea typeface="Open Sans"/>
                <a:cs typeface="Open Sans"/>
                <a:sym typeface="Open Sans"/>
              </a:rPr>
              <a:t>Mikrouzņēmumu nodokļa likuma grozījumu ietekme uz uzņēmējdarbības vidi </a:t>
            </a:r>
            <a:endParaRPr lang="lv-LV" sz="3200" b="1" dirty="0">
              <a:solidFill>
                <a:srgbClr val="F5EBD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endParaRPr lang="lv-LV" sz="2800" b="1" dirty="0">
              <a:solidFill>
                <a:srgbClr val="F5EBD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/>
            <a:r>
              <a:rPr lang="lv-LV" sz="2800" b="1" dirty="0" smtClean="0">
                <a:solidFill>
                  <a:srgbClr val="F5EBD7"/>
                </a:solidFill>
                <a:latin typeface="Open Sans"/>
                <a:ea typeface="Open Sans"/>
                <a:cs typeface="Open Sans"/>
                <a:sym typeface="Open Sans"/>
              </a:rPr>
              <a:t>15/04/2015 </a:t>
            </a:r>
            <a:endParaRPr lang="lv-LV" sz="2800" b="1" dirty="0">
              <a:solidFill>
                <a:srgbClr val="F5EBD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978" y="525935"/>
            <a:ext cx="3900353" cy="188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8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251520" y="2571750"/>
            <a:ext cx="86409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19672" y="234091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kern="1200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2015 </a:t>
            </a:r>
            <a:endParaRPr lang="lv-LV" sz="2400" b="1" kern="1200" dirty="0">
              <a:solidFill>
                <a:srgbClr val="C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234091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kern="1200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2016 </a:t>
            </a:r>
            <a:endParaRPr lang="lv-LV" sz="2400" b="1" kern="1200" dirty="0">
              <a:solidFill>
                <a:srgbClr val="C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234091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kern="1200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2017 </a:t>
            </a:r>
            <a:endParaRPr lang="lv-LV" sz="2400" b="1" kern="1200" dirty="0">
              <a:solidFill>
                <a:srgbClr val="C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627534"/>
            <a:ext cx="440313" cy="158417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lv-LV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Tagad</a:t>
            </a:r>
            <a:endParaRPr lang="lv-LV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123478"/>
            <a:ext cx="19442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Likme: </a:t>
            </a:r>
          </a:p>
          <a:p>
            <a:r>
              <a:rPr lang="lv-LV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9% līdz 7000 EUR apgr. </a:t>
            </a:r>
          </a:p>
          <a:p>
            <a:r>
              <a:rPr lang="lv-LV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11% par pārsniegto </a:t>
            </a:r>
          </a:p>
          <a:p>
            <a:endParaRPr lang="lv-LV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r>
              <a:rPr lang="lv-LV" i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Papild% - darbinieku sociālajai apdrošināšanai </a:t>
            </a:r>
            <a:endParaRPr lang="lv-LV" i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5916" y="138843"/>
            <a:ext cx="19442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Likme: </a:t>
            </a:r>
          </a:p>
          <a:p>
            <a:r>
              <a:rPr lang="lv-LV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9% līdz 7000 EUR apgr. </a:t>
            </a:r>
          </a:p>
          <a:p>
            <a:r>
              <a:rPr lang="lv-LV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13% par pārsniegto </a:t>
            </a:r>
          </a:p>
          <a:p>
            <a:endParaRPr lang="lv-LV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r>
              <a:rPr lang="lv-LV" i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Papild% - darbinieku sociālajai apdrošināšanai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52220" y="138843"/>
            <a:ext cx="19442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Likme: </a:t>
            </a:r>
          </a:p>
          <a:p>
            <a:r>
              <a:rPr lang="lv-LV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9% līdz 7000 EUR apgr. </a:t>
            </a:r>
          </a:p>
          <a:p>
            <a:r>
              <a:rPr lang="lv-LV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15% par pārsniegto </a:t>
            </a:r>
          </a:p>
          <a:p>
            <a:endParaRPr lang="lv-LV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r>
              <a:rPr lang="lv-LV" i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Papild% - darbinieku sociālajai apdrošināšanai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9865" y="1923678"/>
            <a:ext cx="7984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Nav nozaru ierobežojumu; nav fiksētas minimālās sociālās apdrošināšanas iemaksas </a:t>
            </a:r>
            <a:endParaRPr lang="lv-LV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704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251520" y="2571750"/>
            <a:ext cx="86409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19672" y="234091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kern="1200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2015 </a:t>
            </a:r>
            <a:endParaRPr lang="lv-LV" sz="2400" b="1" kern="1200" dirty="0">
              <a:solidFill>
                <a:srgbClr val="C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234091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kern="1200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2016 </a:t>
            </a:r>
            <a:endParaRPr lang="lv-LV" sz="2400" b="1" kern="1200" dirty="0">
              <a:solidFill>
                <a:srgbClr val="C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280" y="2340917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kern="1200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2017 </a:t>
            </a:r>
            <a:endParaRPr lang="lv-LV" sz="2400" b="1" kern="1200" dirty="0">
              <a:solidFill>
                <a:srgbClr val="C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627534"/>
            <a:ext cx="440313" cy="158417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lv-LV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Tagad</a:t>
            </a:r>
            <a:endParaRPr lang="lv-LV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2715766"/>
            <a:ext cx="440313" cy="242773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lv-LV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Grozījumi </a:t>
            </a:r>
            <a:endParaRPr lang="lv-LV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7624" y="123478"/>
            <a:ext cx="19442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Likme: </a:t>
            </a:r>
          </a:p>
          <a:p>
            <a:r>
              <a:rPr lang="lv-LV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9% līdz 7000 EUR apgr. </a:t>
            </a:r>
          </a:p>
          <a:p>
            <a:r>
              <a:rPr lang="lv-LV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11% par pārsniegto </a:t>
            </a:r>
          </a:p>
          <a:p>
            <a:endParaRPr lang="lv-LV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r>
              <a:rPr lang="lv-LV" i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Papild% aiziet darbinieku sociālajai apdrošināšanai </a:t>
            </a:r>
            <a:endParaRPr lang="lv-LV" i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5916" y="138843"/>
            <a:ext cx="19442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Likme: </a:t>
            </a:r>
          </a:p>
          <a:p>
            <a:r>
              <a:rPr lang="lv-LV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9% līdz 7000 EUR apgr. </a:t>
            </a:r>
          </a:p>
          <a:p>
            <a:r>
              <a:rPr lang="lv-LV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13% par pārsniegto </a:t>
            </a:r>
          </a:p>
          <a:p>
            <a:endParaRPr lang="lv-LV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r>
              <a:rPr lang="lv-LV" i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Papild% aiziet darbinieku sociālajai apdrošināšanai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52220" y="138843"/>
            <a:ext cx="194421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Likme: </a:t>
            </a:r>
          </a:p>
          <a:p>
            <a:r>
              <a:rPr lang="lv-LV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9% līdz 7000 EUR apgr. </a:t>
            </a:r>
          </a:p>
          <a:p>
            <a:r>
              <a:rPr lang="lv-LV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15% par pārsniegto </a:t>
            </a:r>
          </a:p>
          <a:p>
            <a:endParaRPr lang="lv-LV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r>
              <a:rPr lang="lv-LV" i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Papild% aiziet darbinieku sociālajai apdrošināšanai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9865" y="1923678"/>
            <a:ext cx="7984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Nav nozaru ierobežojumu; nav fiksētas minimālās sociālās apdrošināšanas iemaksas </a:t>
            </a:r>
            <a:endParaRPr lang="lv-LV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7857" y="3002282"/>
            <a:ext cx="82361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Likme: </a:t>
            </a:r>
            <a:r>
              <a:rPr lang="lv-LV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pirmos 3 gadus – 9% no apgrozījuma; pēc tam – 12%. </a:t>
            </a:r>
          </a:p>
          <a:p>
            <a:r>
              <a:rPr lang="lv-LV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NB! </a:t>
            </a:r>
            <a:r>
              <a:rPr lang="lv-LV" u="sng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Ja uzņēmums nodarbina kaut vienu darbinieku, kurš iepriekš strādājis citā MU, 9% likme tiek zaudēta </a:t>
            </a:r>
            <a:r>
              <a:rPr lang="lv-LV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arī pirmajos trīs gados! </a:t>
            </a:r>
          </a:p>
          <a:p>
            <a:endParaRPr lang="lv-LV" kern="12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endParaRPr lang="lv-LV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r>
              <a:rPr lang="lv-LV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Papildus: </a:t>
            </a:r>
          </a:p>
          <a:p>
            <a:pPr marL="285750" indent="-285750">
              <a:buFontTx/>
              <a:buChar char="-"/>
            </a:pPr>
            <a:r>
              <a:rPr lang="lv-LV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nozaru ierobežojumi; </a:t>
            </a:r>
          </a:p>
          <a:p>
            <a:pPr marL="285750" indent="-285750">
              <a:buFontTx/>
              <a:buChar char="-"/>
            </a:pPr>
            <a:r>
              <a:rPr lang="lv-LV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fiksētas minimālās sociālās apdrošināšanas iemaksas</a:t>
            </a:r>
          </a:p>
        </p:txBody>
      </p:sp>
    </p:spTree>
    <p:extLst>
      <p:ext uri="{BB962C8B-B14F-4D97-AF65-F5344CB8AC3E}">
        <p14:creationId xmlns:p14="http://schemas.microsoft.com/office/powerpoint/2010/main" val="906356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251520" y="2283718"/>
            <a:ext cx="864096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619672" y="205288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kern="1200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2015 </a:t>
            </a:r>
            <a:endParaRPr lang="lv-LV" sz="2400" b="1" kern="1200" dirty="0">
              <a:solidFill>
                <a:srgbClr val="C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5976" y="205288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kern="1200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2016 </a:t>
            </a:r>
            <a:endParaRPr lang="lv-LV" sz="2400" b="1" kern="1200" dirty="0">
              <a:solidFill>
                <a:srgbClr val="C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280" y="2052885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kern="1200" dirty="0" smtClean="0">
                <a:solidFill>
                  <a:srgbClr val="C00000"/>
                </a:solidFill>
                <a:latin typeface="Calibri"/>
                <a:ea typeface="+mn-ea"/>
                <a:cs typeface="+mn-cs"/>
              </a:rPr>
              <a:t>2017 </a:t>
            </a:r>
            <a:endParaRPr lang="lv-LV" sz="2400" b="1" kern="1200" dirty="0">
              <a:solidFill>
                <a:srgbClr val="C0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648" y="553482"/>
            <a:ext cx="936104" cy="116955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lv-LV" i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Aprēķins – pēc pašlaik spēkā esošā </a:t>
            </a:r>
            <a:endParaRPr lang="lv-LV" i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9632" y="51470"/>
            <a:ext cx="19442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Apgr. 7000 EUR </a:t>
            </a:r>
            <a:r>
              <a:rPr lang="lv-LV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nodokļos 630 EUR </a:t>
            </a:r>
          </a:p>
          <a:p>
            <a:endParaRPr lang="lv-LV" b="1" kern="1200" dirty="0">
              <a:solidFill>
                <a:prstClr val="black"/>
              </a:solidFill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r>
              <a:rPr lang="lv-LV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Apgr. 15 000 EUR  </a:t>
            </a:r>
          </a:p>
          <a:p>
            <a:r>
              <a:rPr lang="lv-LV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nodokļos 1510 EUR </a:t>
            </a:r>
          </a:p>
          <a:p>
            <a:endParaRPr lang="lv-LV" kern="1200" dirty="0">
              <a:solidFill>
                <a:prstClr val="black"/>
              </a:solidFill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r>
              <a:rPr lang="lv-LV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Apgr. 30 000 EUR </a:t>
            </a:r>
            <a:r>
              <a:rPr lang="lv-LV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nodokļos 3160 EUR </a:t>
            </a:r>
            <a:endParaRPr lang="lv-LV" kern="12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4803998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b="1" kern="1200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Plus – nozaru ierobežojums! + aizliegums izmantot 9% likmi, ja kaut viens darbinieks ir iepriekš strādājis citā MU! </a:t>
            </a:r>
            <a:endParaRPr lang="lv-LV" b="1" kern="1200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9648" y="3002636"/>
            <a:ext cx="936104" cy="9541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lv-LV" i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Aprēķins – pēc grozīju-miem </a:t>
            </a:r>
            <a:endParaRPr lang="lv-LV" i="1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5915" y="51470"/>
            <a:ext cx="19442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Apgr. 7000 EUR </a:t>
            </a:r>
            <a:r>
              <a:rPr lang="lv-LV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nodokļos 630 EUR </a:t>
            </a:r>
          </a:p>
          <a:p>
            <a:endParaRPr lang="lv-LV" b="1" kern="1200" dirty="0">
              <a:solidFill>
                <a:prstClr val="black"/>
              </a:solidFill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r>
              <a:rPr lang="lv-LV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Apgr. 15 000 EUR  </a:t>
            </a:r>
          </a:p>
          <a:p>
            <a:r>
              <a:rPr lang="lv-LV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nodokļos 1670 EUR </a:t>
            </a:r>
          </a:p>
          <a:p>
            <a:endParaRPr lang="lv-LV" kern="1200" dirty="0">
              <a:solidFill>
                <a:prstClr val="black"/>
              </a:solidFill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r>
              <a:rPr lang="lv-LV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Apgr. 30 000 EUR </a:t>
            </a:r>
            <a:r>
              <a:rPr lang="lv-LV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nodokļos 3620 EUR </a:t>
            </a:r>
            <a:endParaRPr lang="lv-LV" kern="12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2220" y="51470"/>
            <a:ext cx="19442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Apgr. 7000 EUR </a:t>
            </a:r>
            <a:r>
              <a:rPr lang="lv-LV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nodokļos 630 EUR </a:t>
            </a:r>
          </a:p>
          <a:p>
            <a:endParaRPr lang="lv-LV" b="1" kern="1200" dirty="0">
              <a:solidFill>
                <a:prstClr val="black"/>
              </a:solidFill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r>
              <a:rPr lang="lv-LV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Apgr. 15 000 EUR  </a:t>
            </a:r>
          </a:p>
          <a:p>
            <a:r>
              <a:rPr lang="lv-LV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nodokļos 1830 EUR </a:t>
            </a:r>
          </a:p>
          <a:p>
            <a:endParaRPr lang="lv-LV" kern="1200" dirty="0">
              <a:solidFill>
                <a:prstClr val="black"/>
              </a:solidFill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r>
              <a:rPr lang="lv-LV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Apgr. 30 000 EUR </a:t>
            </a:r>
            <a:r>
              <a:rPr lang="lv-LV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nodokļos 4080 EUR </a:t>
            </a:r>
            <a:endParaRPr lang="lv-LV" kern="12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3154" y="2514550"/>
            <a:ext cx="19442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Apgr. 7000 EUR </a:t>
            </a:r>
            <a:r>
              <a:rPr lang="lv-LV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nodokļos 630 EUR </a:t>
            </a:r>
          </a:p>
          <a:p>
            <a:endParaRPr lang="lv-LV" b="1" kern="1200" dirty="0">
              <a:solidFill>
                <a:prstClr val="black"/>
              </a:solidFill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r>
              <a:rPr lang="lv-LV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Apgr. 15 000 EUR  </a:t>
            </a:r>
          </a:p>
          <a:p>
            <a:r>
              <a:rPr lang="lv-LV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nodokļos 1350 EUR </a:t>
            </a:r>
            <a:r>
              <a:rPr lang="lv-LV" kern="1200" dirty="0" smtClean="0">
                <a:solidFill>
                  <a:srgbClr val="00B050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↓</a:t>
            </a:r>
          </a:p>
          <a:p>
            <a:endParaRPr lang="lv-LV" kern="1200" dirty="0">
              <a:solidFill>
                <a:prstClr val="black"/>
              </a:solidFill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r>
              <a:rPr lang="lv-LV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Apgr. 30 000 EUR </a:t>
            </a:r>
            <a:r>
              <a:rPr lang="lv-LV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nodokļos 2700 EUR </a:t>
            </a:r>
            <a:r>
              <a:rPr lang="lv-LV" kern="1200" dirty="0" smtClean="0">
                <a:solidFill>
                  <a:srgbClr val="00B050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↓ </a:t>
            </a:r>
            <a:endParaRPr lang="lv-LV" kern="12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75856" y="2514550"/>
            <a:ext cx="28803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Apgr. 7000 EUR </a:t>
            </a:r>
            <a:r>
              <a:rPr lang="lv-LV" sz="12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nodokļos pēc likmes 630 EUR + piemaksa par 1 darbinieku ~600 EUR </a:t>
            </a:r>
            <a:r>
              <a:rPr lang="lv-LV" sz="1200" b="1" kern="1200" dirty="0" smtClean="0">
                <a:solidFill>
                  <a:srgbClr val="FF0000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↑</a:t>
            </a:r>
          </a:p>
          <a:p>
            <a:endParaRPr lang="lv-LV" sz="1200" b="1" kern="1200" dirty="0">
              <a:solidFill>
                <a:prstClr val="black"/>
              </a:solidFill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r>
              <a:rPr lang="lv-LV" sz="1200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Apgr. 15 000 EUR  </a:t>
            </a:r>
          </a:p>
          <a:p>
            <a:r>
              <a:rPr lang="lv-LV" sz="12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Nodokļos pēc likmes 1350 EUR + piemaksa par 1 darbinieku ~600 EUR </a:t>
            </a:r>
            <a:r>
              <a:rPr lang="lv-LV" sz="1200" b="1" kern="1200" dirty="0" smtClean="0">
                <a:solidFill>
                  <a:srgbClr val="FF0000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↑</a:t>
            </a:r>
            <a:endParaRPr lang="lv-LV" sz="1200" kern="1200" dirty="0" smtClean="0">
              <a:solidFill>
                <a:prstClr val="black"/>
              </a:solidFill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endParaRPr lang="lv-LV" sz="1200" kern="1200" dirty="0">
              <a:solidFill>
                <a:prstClr val="black"/>
              </a:solidFill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r>
              <a:rPr lang="lv-LV" sz="1200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Apgr. 30 000 EUR </a:t>
            </a:r>
            <a:r>
              <a:rPr lang="lv-LV" sz="12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nodokļos pēc likmes 2700 EUR + piemaksa par 1 darbinieku ~600 EUR (</a:t>
            </a:r>
            <a:r>
              <a:rPr lang="lv-LV" sz="1200" b="1" kern="1200" dirty="0" smtClean="0">
                <a:solidFill>
                  <a:srgbClr val="FF0000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↑ </a:t>
            </a:r>
            <a:r>
              <a:rPr lang="lv-LV" sz="12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- </a:t>
            </a:r>
            <a:r>
              <a:rPr lang="lv-LV" sz="1200" i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ja vismaz 2 darbinieki</a:t>
            </a:r>
            <a:r>
              <a:rPr lang="lv-LV" sz="12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) </a:t>
            </a:r>
            <a:endParaRPr lang="lv-LV" sz="1200" kern="12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28184" y="2514550"/>
            <a:ext cx="28803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Apgr. 7000 EUR </a:t>
            </a:r>
            <a:r>
              <a:rPr lang="lv-LV" sz="12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nodokļos pēc likmes 630 EUR + piemaksa par 1 darbinieku ~1000 EUR </a:t>
            </a:r>
            <a:r>
              <a:rPr lang="lv-LV" sz="1200" b="1" kern="1200" dirty="0" smtClean="0">
                <a:solidFill>
                  <a:srgbClr val="FF0000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↑</a:t>
            </a:r>
          </a:p>
          <a:p>
            <a:endParaRPr lang="lv-LV" sz="1200" b="1" kern="1200" dirty="0">
              <a:solidFill>
                <a:prstClr val="black"/>
              </a:solidFill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r>
              <a:rPr lang="lv-LV" sz="1200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Apgr. 15 000 EUR  </a:t>
            </a:r>
          </a:p>
          <a:p>
            <a:r>
              <a:rPr lang="lv-LV" sz="12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Nodokļos pēc likmes 1350 EUR + piemaksa par 1 darbinieku ~1000 EUR </a:t>
            </a:r>
            <a:r>
              <a:rPr lang="lv-LV" sz="1200" b="1" kern="1200" dirty="0" smtClean="0">
                <a:solidFill>
                  <a:srgbClr val="FF0000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↑</a:t>
            </a:r>
            <a:endParaRPr lang="lv-LV" sz="1200" kern="1200" dirty="0" smtClean="0">
              <a:solidFill>
                <a:prstClr val="black"/>
              </a:solidFill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endParaRPr lang="lv-LV" sz="1200" kern="1200" dirty="0">
              <a:solidFill>
                <a:prstClr val="black"/>
              </a:solidFill>
              <a:latin typeface="Calibri"/>
              <a:ea typeface="+mn-ea"/>
              <a:cs typeface="+mn-cs"/>
              <a:sym typeface="Wingdings" panose="05000000000000000000" pitchFamily="2" charset="2"/>
            </a:endParaRPr>
          </a:p>
          <a:p>
            <a:r>
              <a:rPr lang="lv-LV" sz="1200" b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Apgr. 30 000 EUR </a:t>
            </a:r>
            <a:r>
              <a:rPr lang="lv-LV" sz="12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 nodokļos pēc likmes 2700 EUR + piemaksa par 1 darbinieku ~1000 EUR (</a:t>
            </a:r>
            <a:r>
              <a:rPr lang="lv-LV" sz="1200" b="1" kern="1200" dirty="0" smtClean="0">
                <a:solidFill>
                  <a:srgbClr val="FF0000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↑ </a:t>
            </a:r>
            <a:r>
              <a:rPr lang="lv-LV" sz="12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- </a:t>
            </a:r>
            <a:r>
              <a:rPr lang="lv-LV" sz="1200" i="1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ja vismaz 2 darbinieki</a:t>
            </a:r>
            <a:r>
              <a:rPr lang="lv-LV" sz="12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  <a:sym typeface="Wingdings" panose="05000000000000000000" pitchFamily="2" charset="2"/>
              </a:rPr>
              <a:t>) </a:t>
            </a:r>
            <a:endParaRPr lang="lv-LV" sz="1200" kern="1200" dirty="0" smtClean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808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985046"/>
              </p:ext>
            </p:extLst>
          </p:nvPr>
        </p:nvGraphicFramePr>
        <p:xfrm>
          <a:off x="388800" y="86400"/>
          <a:ext cx="8640000" cy="483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113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112565"/>
              </p:ext>
            </p:extLst>
          </p:nvPr>
        </p:nvGraphicFramePr>
        <p:xfrm>
          <a:off x="230401" y="115201"/>
          <a:ext cx="8690318" cy="4663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7563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35773"/>
              </p:ext>
            </p:extLst>
          </p:nvPr>
        </p:nvGraphicFramePr>
        <p:xfrm>
          <a:off x="288000" y="100799"/>
          <a:ext cx="8683038" cy="4888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7906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5668" y="961897"/>
            <a:ext cx="59970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PAREDZAMĪBA </a:t>
            </a:r>
          </a:p>
          <a:p>
            <a:pPr algn="ctr"/>
            <a:endParaRPr lang="lv-LV" sz="40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lv-LV" sz="4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VIENKĀRŠĪBA </a:t>
            </a:r>
          </a:p>
          <a:p>
            <a:pPr algn="ctr"/>
            <a:endParaRPr lang="lv-LV" sz="40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ctr"/>
            <a:r>
              <a:rPr lang="lv-LV" sz="4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ATBILDĪBA </a:t>
            </a:r>
          </a:p>
        </p:txBody>
      </p:sp>
    </p:spTree>
    <p:extLst>
      <p:ext uri="{BB962C8B-B14F-4D97-AF65-F5344CB8AC3E}">
        <p14:creationId xmlns:p14="http://schemas.microsoft.com/office/powerpoint/2010/main" val="4242038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1"/>
          </p:nvPr>
        </p:nvSpPr>
        <p:spPr bwMode="auto">
          <a:xfrm>
            <a:off x="1045029" y="2030681"/>
            <a:ext cx="6780810" cy="229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1pPr>
            <a:lvl2pPr marL="742950" indent="-285750" defTabSz="4572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2pPr>
            <a:lvl3pPr marL="1143000" indent="-228600" defTabSz="4572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3pPr>
            <a:lvl4pPr marL="1600200" indent="-228600" defTabSz="4572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4pPr>
            <a:lvl5pPr marL="2057400" indent="-228600" defTabSz="4572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Geneva"/>
                <a:cs typeface="Geneva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lv-LV" altLang="lv-LV" sz="3400" dirty="0" smtClean="0">
                <a:solidFill>
                  <a:srgbClr val="C70000"/>
                </a:solidFill>
                <a:latin typeface="Myriad Pro Light SemiCond"/>
              </a:rPr>
              <a:t>Jautājumu gadījumā sazināties:</a:t>
            </a:r>
          </a:p>
          <a:p>
            <a:pPr algn="ctr" eaLnBrk="1" hangingPunct="1">
              <a:lnSpc>
                <a:spcPct val="90000"/>
              </a:lnSpc>
            </a:pPr>
            <a:r>
              <a:rPr lang="lv-LV" altLang="lv-LV" sz="3400" dirty="0" smtClean="0">
                <a:solidFill>
                  <a:srgbClr val="C70000"/>
                </a:solidFill>
                <a:latin typeface="Myriad Pro Light SemiCond"/>
                <a:hlinkClick r:id="rId2"/>
              </a:rPr>
              <a:t>lddk@lddk.lv</a:t>
            </a:r>
            <a:r>
              <a:rPr lang="lv-LV" altLang="lv-LV" sz="3400" dirty="0" smtClean="0">
                <a:solidFill>
                  <a:srgbClr val="C70000"/>
                </a:solidFill>
                <a:latin typeface="Myriad Pro Light SemiCond"/>
              </a:rPr>
              <a:t> </a:t>
            </a:r>
            <a:endParaRPr lang="en-US" altLang="lv-LV" sz="3400" dirty="0">
              <a:solidFill>
                <a:srgbClr val="808080"/>
              </a:solidFill>
              <a:latin typeface="Myriad Pro Light SemiCond"/>
            </a:endParaRPr>
          </a:p>
        </p:txBody>
      </p:sp>
    </p:spTree>
    <p:extLst>
      <p:ext uri="{BB962C8B-B14F-4D97-AF65-F5344CB8AC3E}">
        <p14:creationId xmlns:p14="http://schemas.microsoft.com/office/powerpoint/2010/main" val="284567303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</TotalTime>
  <Words>511</Words>
  <Application>Microsoft Office PowerPoint</Application>
  <PresentationFormat>Slaidrāde ekrānā (16:9)</PresentationFormat>
  <Paragraphs>103</Paragraphs>
  <Slides>9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8</vt:i4>
      </vt:variant>
      <vt:variant>
        <vt:lpstr>Dizains</vt:lpstr>
      </vt:variant>
      <vt:variant>
        <vt:i4>5</vt:i4>
      </vt:variant>
      <vt:variant>
        <vt:lpstr>Slaidu virsraksti</vt:lpstr>
      </vt:variant>
      <vt:variant>
        <vt:i4>9</vt:i4>
      </vt:variant>
    </vt:vector>
  </HeadingPairs>
  <TitlesOfParts>
    <vt:vector size="22" baseType="lpstr">
      <vt:lpstr>Arial</vt:lpstr>
      <vt:lpstr>Calibri</vt:lpstr>
      <vt:lpstr>DINPro-Light</vt:lpstr>
      <vt:lpstr>Geneva</vt:lpstr>
      <vt:lpstr>Myriad Pro Light SemiCond</vt:lpstr>
      <vt:lpstr>Myriad Pro SemiCond</vt:lpstr>
      <vt:lpstr>Open Sans</vt:lpstr>
      <vt:lpstr>Wingdings</vt:lpstr>
      <vt:lpstr>simple-light</vt:lpstr>
      <vt:lpstr>Default Theme</vt:lpstr>
      <vt:lpstr>1_Default Theme</vt:lpstr>
      <vt:lpstr>Office Theme</vt:lpstr>
      <vt:lpstr>1_simple-light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Ieva Kustova</dc:creator>
  <cp:lastModifiedBy>praktikants</cp:lastModifiedBy>
  <cp:revision>105</cp:revision>
  <cp:lastPrinted>2015-04-15T06:04:00Z</cp:lastPrinted>
  <dcterms:modified xsi:type="dcterms:W3CDTF">2015-04-15T06:07:22Z</dcterms:modified>
</cp:coreProperties>
</file>